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4" r:id="rId3"/>
    <p:sldMasterId id="2147483719" r:id="rId4"/>
    <p:sldMasterId id="2147483732" r:id="rId5"/>
  </p:sldMasterIdLst>
  <p:notesMasterIdLst>
    <p:notesMasterId r:id="rId67"/>
  </p:notesMasterIdLst>
  <p:sldIdLst>
    <p:sldId id="256" r:id="rId6"/>
    <p:sldId id="828" r:id="rId7"/>
    <p:sldId id="829" r:id="rId8"/>
    <p:sldId id="755" r:id="rId9"/>
    <p:sldId id="756" r:id="rId10"/>
    <p:sldId id="757" r:id="rId11"/>
    <p:sldId id="758" r:id="rId12"/>
    <p:sldId id="893" r:id="rId13"/>
    <p:sldId id="894" r:id="rId14"/>
    <p:sldId id="273" r:id="rId15"/>
    <p:sldId id="274" r:id="rId16"/>
    <p:sldId id="277" r:id="rId17"/>
    <p:sldId id="278" r:id="rId18"/>
    <p:sldId id="283" r:id="rId19"/>
    <p:sldId id="287" r:id="rId20"/>
    <p:sldId id="284" r:id="rId21"/>
    <p:sldId id="285" r:id="rId22"/>
    <p:sldId id="286" r:id="rId23"/>
    <p:sldId id="299" r:id="rId24"/>
    <p:sldId id="300" r:id="rId25"/>
    <p:sldId id="301" r:id="rId26"/>
    <p:sldId id="302" r:id="rId27"/>
    <p:sldId id="303" r:id="rId28"/>
    <p:sldId id="304" r:id="rId29"/>
    <p:sldId id="307" r:id="rId30"/>
    <p:sldId id="308" r:id="rId31"/>
    <p:sldId id="309" r:id="rId32"/>
    <p:sldId id="311" r:id="rId33"/>
    <p:sldId id="312" r:id="rId34"/>
    <p:sldId id="313" r:id="rId35"/>
    <p:sldId id="314" r:id="rId36"/>
    <p:sldId id="895" r:id="rId37"/>
    <p:sldId id="858" r:id="rId38"/>
    <p:sldId id="859" r:id="rId39"/>
    <p:sldId id="860" r:id="rId40"/>
    <p:sldId id="861" r:id="rId41"/>
    <p:sldId id="862" r:id="rId42"/>
    <p:sldId id="863" r:id="rId43"/>
    <p:sldId id="867" r:id="rId44"/>
    <p:sldId id="868" r:id="rId45"/>
    <p:sldId id="869" r:id="rId46"/>
    <p:sldId id="870" r:id="rId47"/>
    <p:sldId id="871" r:id="rId48"/>
    <p:sldId id="872" r:id="rId49"/>
    <p:sldId id="873" r:id="rId50"/>
    <p:sldId id="874" r:id="rId51"/>
    <p:sldId id="875" r:id="rId52"/>
    <p:sldId id="843" r:id="rId53"/>
    <p:sldId id="844" r:id="rId54"/>
    <p:sldId id="845" r:id="rId55"/>
    <p:sldId id="846" r:id="rId56"/>
    <p:sldId id="847" r:id="rId57"/>
    <p:sldId id="849" r:id="rId58"/>
    <p:sldId id="315" r:id="rId59"/>
    <p:sldId id="316" r:id="rId60"/>
    <p:sldId id="317" r:id="rId61"/>
    <p:sldId id="318" r:id="rId62"/>
    <p:sldId id="319" r:id="rId63"/>
    <p:sldId id="876" r:id="rId64"/>
    <p:sldId id="260" r:id="rId65"/>
    <p:sldId id="349"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2" autoAdjust="0"/>
    <p:restoredTop sz="94660"/>
  </p:normalViewPr>
  <p:slideViewPr>
    <p:cSldViewPr snapToGrid="0">
      <p:cViewPr>
        <p:scale>
          <a:sx n="81" d="100"/>
          <a:sy n="81" d="100"/>
        </p:scale>
        <p:origin x="-140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796DA-5D18-48A9-8CF2-A81595221DDE}"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id-ID"/>
        </a:p>
      </dgm:t>
    </dgm:pt>
    <dgm:pt modelId="{419C7776-33C5-4923-9966-B39856C44FEC}">
      <dgm:prSet phldrT="[Text]"/>
      <dgm:spPr>
        <a:effectLst>
          <a:reflection blurRad="6350" stA="52000" endA="300" endPos="35000" dir="5400000" sy="-100000" algn="bl" rotWithShape="0"/>
        </a:effectLst>
      </dgm:spPr>
      <dgm:t>
        <a:bodyPr/>
        <a:lstStyle/>
        <a:p>
          <a:r>
            <a:rPr lang="en-ID" b="1" dirty="0"/>
            <a:t>JPT PRATAMA</a:t>
          </a:r>
          <a:endParaRPr lang="id-ID" b="1" dirty="0"/>
        </a:p>
      </dgm:t>
    </dgm:pt>
    <dgm:pt modelId="{735A554D-169B-4103-9778-C9F423771AE3}" type="parTrans" cxnId="{454B79AD-C08B-467D-A05B-F404600D4987}">
      <dgm:prSet/>
      <dgm:spPr/>
      <dgm:t>
        <a:bodyPr/>
        <a:lstStyle/>
        <a:p>
          <a:endParaRPr lang="id-ID" b="1"/>
        </a:p>
      </dgm:t>
    </dgm:pt>
    <dgm:pt modelId="{58B061E1-22B5-457E-BE5A-1E4CCFFE506D}" type="sibTrans" cxnId="{454B79AD-C08B-467D-A05B-F404600D4987}">
      <dgm:prSet/>
      <dgm:spPr/>
      <dgm:t>
        <a:bodyPr/>
        <a:lstStyle/>
        <a:p>
          <a:endParaRPr lang="id-ID" b="1"/>
        </a:p>
      </dgm:t>
    </dgm:pt>
    <dgm:pt modelId="{20749BA6-5A13-4976-971E-47749BC2F64B}">
      <dgm:prSet phldrT="[Text]"/>
      <dgm:spPr>
        <a:effectLst>
          <a:reflection blurRad="6350" stA="52000" endA="300" endPos="35000" dir="5400000" sy="-100000" algn="bl" rotWithShape="0"/>
        </a:effectLst>
      </dgm:spPr>
      <dgm:t>
        <a:bodyPr/>
        <a:lstStyle/>
        <a:p>
          <a:r>
            <a:rPr lang="en-ID" b="1" dirty="0"/>
            <a:t>ADMINISTRATOR</a:t>
          </a:r>
          <a:endParaRPr lang="id-ID" b="1" dirty="0"/>
        </a:p>
      </dgm:t>
    </dgm:pt>
    <dgm:pt modelId="{664DEF30-48CE-4892-8C97-1D6F0E933E84}" type="parTrans" cxnId="{DF0E420D-244A-4FDB-ACFC-4E1230DE7837}">
      <dgm:prSet/>
      <dgm:spPr/>
      <dgm:t>
        <a:bodyPr/>
        <a:lstStyle/>
        <a:p>
          <a:endParaRPr lang="id-ID" b="1"/>
        </a:p>
      </dgm:t>
    </dgm:pt>
    <dgm:pt modelId="{2A6ACA35-825F-4CAC-B0BB-78123925899D}" type="sibTrans" cxnId="{DF0E420D-244A-4FDB-ACFC-4E1230DE7837}">
      <dgm:prSet/>
      <dgm:spPr/>
      <dgm:t>
        <a:bodyPr/>
        <a:lstStyle/>
        <a:p>
          <a:endParaRPr lang="id-ID" b="1"/>
        </a:p>
      </dgm:t>
    </dgm:pt>
    <dgm:pt modelId="{376BDE2E-E4C2-4A9E-A00E-0F48D37FDA07}">
      <dgm:prSet phldrT="[Text]"/>
      <dgm:spPr>
        <a:effectLst>
          <a:reflection blurRad="6350" stA="52000" endA="300" endPos="35000" dir="5400000" sy="-100000" algn="bl" rotWithShape="0"/>
        </a:effectLst>
      </dgm:spPr>
      <dgm:t>
        <a:bodyPr/>
        <a:lstStyle/>
        <a:p>
          <a:r>
            <a:rPr lang="en-ID" b="1" dirty="0"/>
            <a:t>PENGAWAS</a:t>
          </a:r>
          <a:endParaRPr lang="id-ID" b="1" dirty="0"/>
        </a:p>
      </dgm:t>
    </dgm:pt>
    <dgm:pt modelId="{FAB029B4-29EC-46B3-968D-AF4B59AA8DA9}" type="parTrans" cxnId="{92072A27-735C-4E5E-9118-51A32FDFC934}">
      <dgm:prSet/>
      <dgm:spPr/>
      <dgm:t>
        <a:bodyPr/>
        <a:lstStyle/>
        <a:p>
          <a:endParaRPr lang="id-ID" b="1"/>
        </a:p>
      </dgm:t>
    </dgm:pt>
    <dgm:pt modelId="{EA3EDACA-1C04-4EC8-B312-2BB5B7EF1396}" type="sibTrans" cxnId="{92072A27-735C-4E5E-9118-51A32FDFC934}">
      <dgm:prSet/>
      <dgm:spPr/>
      <dgm:t>
        <a:bodyPr/>
        <a:lstStyle/>
        <a:p>
          <a:endParaRPr lang="id-ID" b="1"/>
        </a:p>
      </dgm:t>
    </dgm:pt>
    <dgm:pt modelId="{CA3AC449-AFF3-42B4-8EE6-465910B6DEE9}">
      <dgm:prSet phldrT="[Text]"/>
      <dgm:spPr>
        <a:effectLst>
          <a:reflection blurRad="6350" stA="52000" endA="300" endPos="35000" dir="5400000" sy="-100000" algn="bl" rotWithShape="0"/>
        </a:effectLst>
      </dgm:spPr>
      <dgm:t>
        <a:bodyPr/>
        <a:lstStyle/>
        <a:p>
          <a:r>
            <a:rPr lang="en-ID" b="1" dirty="0"/>
            <a:t>PENGAWAS</a:t>
          </a:r>
          <a:endParaRPr lang="id-ID" b="1" dirty="0"/>
        </a:p>
      </dgm:t>
    </dgm:pt>
    <dgm:pt modelId="{46B18B91-2067-4C83-81A1-DEE40E0B468A}" type="parTrans" cxnId="{E524A044-A7B3-4011-80B0-C3BAEB1F0F2C}">
      <dgm:prSet/>
      <dgm:spPr/>
      <dgm:t>
        <a:bodyPr/>
        <a:lstStyle/>
        <a:p>
          <a:endParaRPr lang="id-ID" b="1"/>
        </a:p>
      </dgm:t>
    </dgm:pt>
    <dgm:pt modelId="{9C68FBBE-DA5D-40B8-A914-6D9CBABED784}" type="sibTrans" cxnId="{E524A044-A7B3-4011-80B0-C3BAEB1F0F2C}">
      <dgm:prSet/>
      <dgm:spPr/>
      <dgm:t>
        <a:bodyPr/>
        <a:lstStyle/>
        <a:p>
          <a:endParaRPr lang="id-ID" b="1"/>
        </a:p>
      </dgm:t>
    </dgm:pt>
    <dgm:pt modelId="{3E290648-8D28-4031-8375-B98AD95E4B50}">
      <dgm:prSet phldrT="[Text]"/>
      <dgm:spPr>
        <a:effectLst>
          <a:reflection blurRad="6350" stA="52000" endA="300" endPos="35000" dir="5400000" sy="-100000" algn="bl" rotWithShape="0"/>
        </a:effectLst>
      </dgm:spPr>
      <dgm:t>
        <a:bodyPr/>
        <a:lstStyle/>
        <a:p>
          <a:r>
            <a:rPr lang="en-ID" b="1" dirty="0"/>
            <a:t>ADMINISTRATOR</a:t>
          </a:r>
          <a:endParaRPr lang="id-ID" b="1" dirty="0"/>
        </a:p>
      </dgm:t>
    </dgm:pt>
    <dgm:pt modelId="{6BBEDB51-1173-44D9-84CD-18883B9DDD6F}" type="parTrans" cxnId="{4AE24040-9EC4-42BD-BD66-34A96E0C1DCA}">
      <dgm:prSet/>
      <dgm:spPr/>
      <dgm:t>
        <a:bodyPr/>
        <a:lstStyle/>
        <a:p>
          <a:endParaRPr lang="id-ID" b="1"/>
        </a:p>
      </dgm:t>
    </dgm:pt>
    <dgm:pt modelId="{49B92219-512F-4292-801E-FA31C23F2988}" type="sibTrans" cxnId="{4AE24040-9EC4-42BD-BD66-34A96E0C1DCA}">
      <dgm:prSet/>
      <dgm:spPr/>
      <dgm:t>
        <a:bodyPr/>
        <a:lstStyle/>
        <a:p>
          <a:endParaRPr lang="id-ID" b="1"/>
        </a:p>
      </dgm:t>
    </dgm:pt>
    <dgm:pt modelId="{8320BCD3-82F7-4B78-8A2C-33753C2D220D}">
      <dgm:prSet phldrT="[Text]"/>
      <dgm:spPr>
        <a:effectLst>
          <a:reflection blurRad="6350" stA="52000" endA="300" endPos="35000" dir="5400000" sy="-100000" algn="bl" rotWithShape="0"/>
        </a:effectLst>
      </dgm:spPr>
      <dgm:t>
        <a:bodyPr/>
        <a:lstStyle/>
        <a:p>
          <a:r>
            <a:rPr lang="en-ID" b="1" dirty="0"/>
            <a:t>PENGAWAS</a:t>
          </a:r>
          <a:endParaRPr lang="id-ID" b="1" dirty="0"/>
        </a:p>
      </dgm:t>
    </dgm:pt>
    <dgm:pt modelId="{DED3527B-18E7-4A27-9C1B-CD80308110E2}" type="parTrans" cxnId="{A3A7CD87-71A6-4EE4-830A-F791BB2CE1B3}">
      <dgm:prSet/>
      <dgm:spPr/>
      <dgm:t>
        <a:bodyPr/>
        <a:lstStyle/>
        <a:p>
          <a:endParaRPr lang="id-ID" b="1"/>
        </a:p>
      </dgm:t>
    </dgm:pt>
    <dgm:pt modelId="{F74460CB-F629-4589-888E-7C6A2D152988}" type="sibTrans" cxnId="{A3A7CD87-71A6-4EE4-830A-F791BB2CE1B3}">
      <dgm:prSet/>
      <dgm:spPr/>
      <dgm:t>
        <a:bodyPr/>
        <a:lstStyle/>
        <a:p>
          <a:endParaRPr lang="id-ID" b="1"/>
        </a:p>
      </dgm:t>
    </dgm:pt>
    <dgm:pt modelId="{C7CFA861-2B88-42E2-94A9-E482CEAC106F}">
      <dgm:prSet/>
      <dgm:spPr>
        <a:effectLst>
          <a:reflection blurRad="6350" stA="52000" endA="300" endPos="35000" dir="5400000" sy="-100000" algn="bl" rotWithShape="0"/>
        </a:effectLst>
      </dgm:spPr>
      <dgm:t>
        <a:bodyPr/>
        <a:lstStyle/>
        <a:p>
          <a:r>
            <a:rPr lang="en-ID" b="1" dirty="0"/>
            <a:t>PELAKSANA</a:t>
          </a:r>
          <a:endParaRPr lang="id-ID" b="1" dirty="0"/>
        </a:p>
      </dgm:t>
    </dgm:pt>
    <dgm:pt modelId="{25393114-6521-430A-AF6E-1A5E77BF7D2C}" type="parTrans" cxnId="{33AFDD57-AAB4-4B32-8261-654D527FDEF3}">
      <dgm:prSet/>
      <dgm:spPr/>
      <dgm:t>
        <a:bodyPr/>
        <a:lstStyle/>
        <a:p>
          <a:endParaRPr lang="id-ID" b="1"/>
        </a:p>
      </dgm:t>
    </dgm:pt>
    <dgm:pt modelId="{97CE6225-E1B3-4B8C-B63D-A6269F175067}" type="sibTrans" cxnId="{33AFDD57-AAB4-4B32-8261-654D527FDEF3}">
      <dgm:prSet/>
      <dgm:spPr/>
      <dgm:t>
        <a:bodyPr/>
        <a:lstStyle/>
        <a:p>
          <a:endParaRPr lang="id-ID" b="1"/>
        </a:p>
      </dgm:t>
    </dgm:pt>
    <dgm:pt modelId="{DF924F71-AEEB-4D40-8EBC-DE345E5831EB}">
      <dgm:prSet/>
      <dgm:spPr>
        <a:effectLst>
          <a:reflection blurRad="6350" stA="52000" endA="300" endPos="35000" dir="5400000" sy="-100000" algn="bl" rotWithShape="0"/>
        </a:effectLst>
      </dgm:spPr>
      <dgm:t>
        <a:bodyPr/>
        <a:lstStyle/>
        <a:p>
          <a:r>
            <a:rPr lang="en-ID" b="1" dirty="0"/>
            <a:t>PELAKSANA</a:t>
          </a:r>
          <a:endParaRPr lang="id-ID" b="1" dirty="0"/>
        </a:p>
      </dgm:t>
    </dgm:pt>
    <dgm:pt modelId="{45BAAE4A-B015-4124-B596-E39C165404DB}" type="parTrans" cxnId="{B00B6AF7-93D9-4973-B3D9-93405B66E328}">
      <dgm:prSet/>
      <dgm:spPr/>
      <dgm:t>
        <a:bodyPr/>
        <a:lstStyle/>
        <a:p>
          <a:endParaRPr lang="id-ID" b="1"/>
        </a:p>
      </dgm:t>
    </dgm:pt>
    <dgm:pt modelId="{4995298E-997A-41D2-8425-534C8A76C980}" type="sibTrans" cxnId="{B00B6AF7-93D9-4973-B3D9-93405B66E328}">
      <dgm:prSet/>
      <dgm:spPr/>
      <dgm:t>
        <a:bodyPr/>
        <a:lstStyle/>
        <a:p>
          <a:endParaRPr lang="id-ID" b="1"/>
        </a:p>
      </dgm:t>
    </dgm:pt>
    <dgm:pt modelId="{2AAB630E-8F18-4421-B674-44CD4708679E}">
      <dgm:prSet/>
      <dgm:spPr>
        <a:effectLst>
          <a:reflection blurRad="6350" stA="52000" endA="300" endPos="35000" dir="5400000" sy="-100000" algn="bl" rotWithShape="0"/>
        </a:effectLst>
      </dgm:spPr>
      <dgm:t>
        <a:bodyPr/>
        <a:lstStyle/>
        <a:p>
          <a:r>
            <a:rPr lang="en-ID" b="1" dirty="0"/>
            <a:t>PELAKSANA</a:t>
          </a:r>
          <a:endParaRPr lang="id-ID" b="1" dirty="0"/>
        </a:p>
      </dgm:t>
    </dgm:pt>
    <dgm:pt modelId="{68A4A589-6F09-4687-AA71-1FD07449D882}" type="parTrans" cxnId="{A6ED8F71-4777-40B1-AA6C-E4F260F00851}">
      <dgm:prSet/>
      <dgm:spPr/>
      <dgm:t>
        <a:bodyPr/>
        <a:lstStyle/>
        <a:p>
          <a:endParaRPr lang="id-ID" b="1"/>
        </a:p>
      </dgm:t>
    </dgm:pt>
    <dgm:pt modelId="{3F1092B5-B727-4EC0-B3B5-759F61CC86F9}" type="sibTrans" cxnId="{A6ED8F71-4777-40B1-AA6C-E4F260F00851}">
      <dgm:prSet/>
      <dgm:spPr/>
      <dgm:t>
        <a:bodyPr/>
        <a:lstStyle/>
        <a:p>
          <a:endParaRPr lang="id-ID" b="1"/>
        </a:p>
      </dgm:t>
    </dgm:pt>
    <dgm:pt modelId="{71A18C0B-AB4A-4E44-9D54-8A596506D99B}">
      <dgm:prSet/>
      <dgm:spPr>
        <a:effectLst>
          <a:reflection blurRad="6350" stA="52000" endA="300" endPos="35000" dir="5400000" sy="-100000" algn="bl" rotWithShape="0"/>
        </a:effectLst>
      </dgm:spPr>
      <dgm:t>
        <a:bodyPr/>
        <a:lstStyle/>
        <a:p>
          <a:r>
            <a:rPr lang="en-ID" b="1" dirty="0"/>
            <a:t>PELAKSANA</a:t>
          </a:r>
          <a:endParaRPr lang="id-ID" b="1" dirty="0"/>
        </a:p>
      </dgm:t>
    </dgm:pt>
    <dgm:pt modelId="{73D6BBFB-7392-4896-9345-B1E76BA1B753}" type="parTrans" cxnId="{DC05C50D-0856-4BBA-9D52-6885CCBFBB1D}">
      <dgm:prSet/>
      <dgm:spPr/>
      <dgm:t>
        <a:bodyPr/>
        <a:lstStyle/>
        <a:p>
          <a:endParaRPr lang="id-ID" b="1"/>
        </a:p>
      </dgm:t>
    </dgm:pt>
    <dgm:pt modelId="{B5AF5DC3-9B86-4E39-81A7-00875A75F31A}" type="sibTrans" cxnId="{DC05C50D-0856-4BBA-9D52-6885CCBFBB1D}">
      <dgm:prSet/>
      <dgm:spPr/>
      <dgm:t>
        <a:bodyPr/>
        <a:lstStyle/>
        <a:p>
          <a:endParaRPr lang="id-ID" b="1"/>
        </a:p>
      </dgm:t>
    </dgm:pt>
    <dgm:pt modelId="{C0854280-34A2-4AB0-B859-4A978DB2A352}">
      <dgm:prSet/>
      <dgm:spPr>
        <a:effectLst>
          <a:reflection blurRad="6350" stA="52000" endA="300" endPos="35000" dir="5400000" sy="-100000" algn="bl" rotWithShape="0"/>
        </a:effectLst>
      </dgm:spPr>
      <dgm:t>
        <a:bodyPr/>
        <a:lstStyle/>
        <a:p>
          <a:r>
            <a:rPr lang="en-ID" b="1" dirty="0"/>
            <a:t>PELAKSANA</a:t>
          </a:r>
          <a:endParaRPr lang="id-ID" b="1" dirty="0"/>
        </a:p>
      </dgm:t>
    </dgm:pt>
    <dgm:pt modelId="{F3AE9B8A-D8BD-4F58-B929-06780175A793}" type="parTrans" cxnId="{897BE535-1C18-4902-A767-D0CC2EC62D11}">
      <dgm:prSet/>
      <dgm:spPr/>
      <dgm:t>
        <a:bodyPr/>
        <a:lstStyle/>
        <a:p>
          <a:endParaRPr lang="id-ID" b="1"/>
        </a:p>
      </dgm:t>
    </dgm:pt>
    <dgm:pt modelId="{93080DDF-3C25-4F05-A666-AC6E4ED80F38}" type="sibTrans" cxnId="{897BE535-1C18-4902-A767-D0CC2EC62D11}">
      <dgm:prSet/>
      <dgm:spPr/>
      <dgm:t>
        <a:bodyPr/>
        <a:lstStyle/>
        <a:p>
          <a:endParaRPr lang="id-ID" b="1"/>
        </a:p>
      </dgm:t>
    </dgm:pt>
    <dgm:pt modelId="{A7F37D96-79AE-4A8E-BF7F-6052E7F86510}">
      <dgm:prSet/>
      <dgm:spPr>
        <a:effectLst>
          <a:reflection blurRad="6350" stA="52000" endA="300" endPos="35000" dir="5400000" sy="-100000" algn="bl" rotWithShape="0"/>
        </a:effectLst>
      </dgm:spPr>
      <dgm:t>
        <a:bodyPr/>
        <a:lstStyle/>
        <a:p>
          <a:r>
            <a:rPr lang="en-ID" b="1" dirty="0"/>
            <a:t>PELAKSANA</a:t>
          </a:r>
          <a:endParaRPr lang="id-ID" b="1" dirty="0"/>
        </a:p>
      </dgm:t>
    </dgm:pt>
    <dgm:pt modelId="{1662F1B8-FAF2-4304-9991-93F1CB561BCE}" type="parTrans" cxnId="{C2351097-2B7E-4FE2-926D-D28E35CBB2E9}">
      <dgm:prSet/>
      <dgm:spPr/>
      <dgm:t>
        <a:bodyPr/>
        <a:lstStyle/>
        <a:p>
          <a:endParaRPr lang="id-ID" b="1"/>
        </a:p>
      </dgm:t>
    </dgm:pt>
    <dgm:pt modelId="{1133E5E5-6FA7-4D43-8F99-D71308283CC3}" type="sibTrans" cxnId="{C2351097-2B7E-4FE2-926D-D28E35CBB2E9}">
      <dgm:prSet/>
      <dgm:spPr/>
      <dgm:t>
        <a:bodyPr/>
        <a:lstStyle/>
        <a:p>
          <a:endParaRPr lang="id-ID" b="1"/>
        </a:p>
      </dgm:t>
    </dgm:pt>
    <dgm:pt modelId="{80659406-6149-4857-8070-775EADF61F17}">
      <dgm:prSet/>
      <dgm:spPr>
        <a:solidFill>
          <a:srgbClr val="00B0F0"/>
        </a:solidFill>
        <a:effectLst>
          <a:reflection blurRad="6350" stA="52000" endA="300" endPos="35000" dir="5400000" sy="-100000" algn="bl" rotWithShape="0"/>
        </a:effectLst>
      </dgm:spPr>
      <dgm:t>
        <a:bodyPr/>
        <a:lstStyle/>
        <a:p>
          <a:r>
            <a:rPr lang="en-ID" b="1" dirty="0"/>
            <a:t>JABATAN FUNGSIONAL</a:t>
          </a:r>
          <a:endParaRPr lang="id-ID" b="1" dirty="0"/>
        </a:p>
      </dgm:t>
    </dgm:pt>
    <dgm:pt modelId="{4EB3DF76-C2DA-4E78-96C9-52F60D6125F1}" type="parTrans" cxnId="{4C4387FC-CB46-4DED-8EA8-9FCC6CE1DA25}">
      <dgm:prSet/>
      <dgm:spPr/>
      <dgm:t>
        <a:bodyPr/>
        <a:lstStyle/>
        <a:p>
          <a:endParaRPr lang="id-ID" b="1"/>
        </a:p>
      </dgm:t>
    </dgm:pt>
    <dgm:pt modelId="{0B86AA9D-8048-45B7-AEAF-17F9D6F87535}" type="sibTrans" cxnId="{4C4387FC-CB46-4DED-8EA8-9FCC6CE1DA25}">
      <dgm:prSet/>
      <dgm:spPr/>
      <dgm:t>
        <a:bodyPr/>
        <a:lstStyle/>
        <a:p>
          <a:endParaRPr lang="id-ID" b="1"/>
        </a:p>
      </dgm:t>
    </dgm:pt>
    <dgm:pt modelId="{03D05FF1-29D0-4E12-9A62-8DBFCAC329C8}">
      <dgm:prSet/>
      <dgm:spPr>
        <a:solidFill>
          <a:srgbClr val="00B0F0"/>
        </a:solidFill>
        <a:effectLst>
          <a:reflection blurRad="6350" stA="52000" endA="300" endPos="35000" dir="5400000" sy="-100000" algn="bl" rotWithShape="0"/>
        </a:effectLst>
      </dgm:spPr>
      <dgm:t>
        <a:bodyPr/>
        <a:lstStyle/>
        <a:p>
          <a:r>
            <a:rPr lang="en-ID" b="1" dirty="0"/>
            <a:t>JABATAN FUNGSIONAL</a:t>
          </a:r>
          <a:endParaRPr lang="id-ID" b="1" dirty="0"/>
        </a:p>
      </dgm:t>
    </dgm:pt>
    <dgm:pt modelId="{941A0616-DE06-478D-9029-BDD8AFFDC372}" type="parTrans" cxnId="{B2309F86-52A7-4C03-9663-42B4A380425D}">
      <dgm:prSet/>
      <dgm:spPr/>
      <dgm:t>
        <a:bodyPr/>
        <a:lstStyle/>
        <a:p>
          <a:endParaRPr lang="id-ID" b="1"/>
        </a:p>
      </dgm:t>
    </dgm:pt>
    <dgm:pt modelId="{3A582FA1-44CB-48F6-8A07-BD1D8DBC3A5E}" type="sibTrans" cxnId="{B2309F86-52A7-4C03-9663-42B4A380425D}">
      <dgm:prSet/>
      <dgm:spPr/>
      <dgm:t>
        <a:bodyPr/>
        <a:lstStyle/>
        <a:p>
          <a:endParaRPr lang="id-ID" b="1"/>
        </a:p>
      </dgm:t>
    </dgm:pt>
    <dgm:pt modelId="{CFF5C029-4C72-4975-94C8-3A4A57A0BFF9}">
      <dgm:prSet/>
      <dgm:spPr>
        <a:solidFill>
          <a:srgbClr val="00B0F0"/>
        </a:solidFill>
        <a:effectLst>
          <a:reflection blurRad="6350" stA="52000" endA="300" endPos="35000" dir="5400000" sy="-100000" algn="bl" rotWithShape="0"/>
        </a:effectLst>
      </dgm:spPr>
      <dgm:t>
        <a:bodyPr/>
        <a:lstStyle/>
        <a:p>
          <a:r>
            <a:rPr lang="en-ID" b="1" dirty="0"/>
            <a:t>JABATAN FUNGSIONAL</a:t>
          </a:r>
          <a:endParaRPr lang="id-ID" b="1" dirty="0"/>
        </a:p>
      </dgm:t>
    </dgm:pt>
    <dgm:pt modelId="{DF536D6D-FEB4-49C3-B0D1-8850157D608D}" type="parTrans" cxnId="{1472B394-361F-4763-B431-24105D605DB7}">
      <dgm:prSet/>
      <dgm:spPr/>
      <dgm:t>
        <a:bodyPr/>
        <a:lstStyle/>
        <a:p>
          <a:endParaRPr lang="id-ID" b="1"/>
        </a:p>
      </dgm:t>
    </dgm:pt>
    <dgm:pt modelId="{D2F65D3F-96B9-4A2E-9DC5-BCA4D7F685CA}" type="sibTrans" cxnId="{1472B394-361F-4763-B431-24105D605DB7}">
      <dgm:prSet/>
      <dgm:spPr/>
      <dgm:t>
        <a:bodyPr/>
        <a:lstStyle/>
        <a:p>
          <a:endParaRPr lang="id-ID" b="1"/>
        </a:p>
      </dgm:t>
    </dgm:pt>
    <dgm:pt modelId="{232419CD-D4FD-45DF-9D80-6BC23A4198C0}">
      <dgm:prSet phldrT="[Text]"/>
      <dgm:spPr>
        <a:solidFill>
          <a:srgbClr val="00B0F0"/>
        </a:solidFill>
        <a:effectLst>
          <a:reflection blurRad="6350" stA="52000" endA="300" endPos="35000" dir="5400000" sy="-100000" algn="bl" rotWithShape="0"/>
        </a:effectLst>
      </dgm:spPr>
      <dgm:t>
        <a:bodyPr/>
        <a:lstStyle/>
        <a:p>
          <a:r>
            <a:rPr lang="en-ID" b="1" dirty="0"/>
            <a:t>JABATAN FUNGSIONAL</a:t>
          </a:r>
          <a:endParaRPr lang="id-ID" b="1" dirty="0"/>
        </a:p>
      </dgm:t>
    </dgm:pt>
    <dgm:pt modelId="{D19A1873-6EC1-4711-A9FF-6BDE695E6CD5}" type="parTrans" cxnId="{4D8490CC-24DC-44EE-AAF5-7A011FEE5845}">
      <dgm:prSet/>
      <dgm:spPr/>
      <dgm:t>
        <a:bodyPr/>
        <a:lstStyle/>
        <a:p>
          <a:endParaRPr lang="en-ID" b="1"/>
        </a:p>
      </dgm:t>
    </dgm:pt>
    <dgm:pt modelId="{FE9F372D-AABE-4C7D-8CB3-318ED5DBBBE6}" type="sibTrans" cxnId="{4D8490CC-24DC-44EE-AAF5-7A011FEE5845}">
      <dgm:prSet/>
      <dgm:spPr/>
      <dgm:t>
        <a:bodyPr/>
        <a:lstStyle/>
        <a:p>
          <a:endParaRPr lang="en-ID" b="1"/>
        </a:p>
      </dgm:t>
    </dgm:pt>
    <dgm:pt modelId="{68541DA3-D096-4F5E-BDA6-505E0E82E76C}" type="pres">
      <dgm:prSet presAssocID="{498796DA-5D18-48A9-8CF2-A81595221DDE}" presName="diagram" presStyleCnt="0">
        <dgm:presLayoutVars>
          <dgm:chPref val="1"/>
          <dgm:dir/>
          <dgm:animOne val="branch"/>
          <dgm:animLvl val="lvl"/>
          <dgm:resizeHandles val="exact"/>
        </dgm:presLayoutVars>
      </dgm:prSet>
      <dgm:spPr/>
      <dgm:t>
        <a:bodyPr/>
        <a:lstStyle/>
        <a:p>
          <a:endParaRPr lang="en-US"/>
        </a:p>
      </dgm:t>
    </dgm:pt>
    <dgm:pt modelId="{37DA34BC-AD30-441D-A02A-7D91430A2123}" type="pres">
      <dgm:prSet presAssocID="{419C7776-33C5-4923-9966-B39856C44FEC}" presName="root1" presStyleCnt="0"/>
      <dgm:spPr/>
    </dgm:pt>
    <dgm:pt modelId="{DEF2123A-4D12-445E-8E32-39E37E0474C0}" type="pres">
      <dgm:prSet presAssocID="{419C7776-33C5-4923-9966-B39856C44FEC}" presName="LevelOneTextNode" presStyleLbl="node0" presStyleIdx="0" presStyleCnt="2">
        <dgm:presLayoutVars>
          <dgm:chPref val="3"/>
        </dgm:presLayoutVars>
      </dgm:prSet>
      <dgm:spPr/>
      <dgm:t>
        <a:bodyPr/>
        <a:lstStyle/>
        <a:p>
          <a:endParaRPr lang="en-US"/>
        </a:p>
      </dgm:t>
    </dgm:pt>
    <dgm:pt modelId="{B499D505-96AC-4396-B39D-EC90ACA648BC}" type="pres">
      <dgm:prSet presAssocID="{419C7776-33C5-4923-9966-B39856C44FEC}" presName="level2hierChild" presStyleCnt="0"/>
      <dgm:spPr/>
    </dgm:pt>
    <dgm:pt modelId="{28B3F5B2-CA68-4AED-B199-587B54A83B32}" type="pres">
      <dgm:prSet presAssocID="{664DEF30-48CE-4892-8C97-1D6F0E933E84}" presName="conn2-1" presStyleLbl="parChTrans1D2" presStyleIdx="0" presStyleCnt="2"/>
      <dgm:spPr/>
      <dgm:t>
        <a:bodyPr/>
        <a:lstStyle/>
        <a:p>
          <a:endParaRPr lang="en-US"/>
        </a:p>
      </dgm:t>
    </dgm:pt>
    <dgm:pt modelId="{262E0451-4A54-49DB-BBC6-FA3E3A63EE80}" type="pres">
      <dgm:prSet presAssocID="{664DEF30-48CE-4892-8C97-1D6F0E933E84}" presName="connTx" presStyleLbl="parChTrans1D2" presStyleIdx="0" presStyleCnt="2"/>
      <dgm:spPr/>
      <dgm:t>
        <a:bodyPr/>
        <a:lstStyle/>
        <a:p>
          <a:endParaRPr lang="en-US"/>
        </a:p>
      </dgm:t>
    </dgm:pt>
    <dgm:pt modelId="{6710C15C-5A6A-43A0-8869-5D1115B4CFB5}" type="pres">
      <dgm:prSet presAssocID="{20749BA6-5A13-4976-971E-47749BC2F64B}" presName="root2" presStyleCnt="0"/>
      <dgm:spPr/>
    </dgm:pt>
    <dgm:pt modelId="{0AD30F66-F6DB-4E7A-892E-E7CA266B4E3D}" type="pres">
      <dgm:prSet presAssocID="{20749BA6-5A13-4976-971E-47749BC2F64B}" presName="LevelTwoTextNode" presStyleLbl="node2" presStyleIdx="0" presStyleCnt="2">
        <dgm:presLayoutVars>
          <dgm:chPref val="3"/>
        </dgm:presLayoutVars>
      </dgm:prSet>
      <dgm:spPr/>
      <dgm:t>
        <a:bodyPr/>
        <a:lstStyle/>
        <a:p>
          <a:endParaRPr lang="en-US"/>
        </a:p>
      </dgm:t>
    </dgm:pt>
    <dgm:pt modelId="{314CB7FE-8E66-47B4-810A-714586B191BF}" type="pres">
      <dgm:prSet presAssocID="{20749BA6-5A13-4976-971E-47749BC2F64B}" presName="level3hierChild" presStyleCnt="0"/>
      <dgm:spPr/>
    </dgm:pt>
    <dgm:pt modelId="{F7C3E300-333B-449A-86A0-5E022AE540AD}" type="pres">
      <dgm:prSet presAssocID="{FAB029B4-29EC-46B3-968D-AF4B59AA8DA9}" presName="conn2-1" presStyleLbl="parChTrans1D3" presStyleIdx="0" presStyleCnt="3"/>
      <dgm:spPr/>
      <dgm:t>
        <a:bodyPr/>
        <a:lstStyle/>
        <a:p>
          <a:endParaRPr lang="en-US"/>
        </a:p>
      </dgm:t>
    </dgm:pt>
    <dgm:pt modelId="{DD719E4C-2564-4D3F-80EB-245E99EC4397}" type="pres">
      <dgm:prSet presAssocID="{FAB029B4-29EC-46B3-968D-AF4B59AA8DA9}" presName="connTx" presStyleLbl="parChTrans1D3" presStyleIdx="0" presStyleCnt="3"/>
      <dgm:spPr/>
      <dgm:t>
        <a:bodyPr/>
        <a:lstStyle/>
        <a:p>
          <a:endParaRPr lang="en-US"/>
        </a:p>
      </dgm:t>
    </dgm:pt>
    <dgm:pt modelId="{9789FCA7-35A7-42D9-84F3-B1BF0B25CE94}" type="pres">
      <dgm:prSet presAssocID="{376BDE2E-E4C2-4A9E-A00E-0F48D37FDA07}" presName="root2" presStyleCnt="0"/>
      <dgm:spPr/>
    </dgm:pt>
    <dgm:pt modelId="{D36EA989-2C43-4455-98D8-78FF1D100433}" type="pres">
      <dgm:prSet presAssocID="{376BDE2E-E4C2-4A9E-A00E-0F48D37FDA07}" presName="LevelTwoTextNode" presStyleLbl="node3" presStyleIdx="0" presStyleCnt="3">
        <dgm:presLayoutVars>
          <dgm:chPref val="3"/>
        </dgm:presLayoutVars>
      </dgm:prSet>
      <dgm:spPr/>
      <dgm:t>
        <a:bodyPr/>
        <a:lstStyle/>
        <a:p>
          <a:endParaRPr lang="en-US"/>
        </a:p>
      </dgm:t>
    </dgm:pt>
    <dgm:pt modelId="{20CF6D48-286A-4C0E-9555-A442D92D6E18}" type="pres">
      <dgm:prSet presAssocID="{376BDE2E-E4C2-4A9E-A00E-0F48D37FDA07}" presName="level3hierChild" presStyleCnt="0"/>
      <dgm:spPr/>
    </dgm:pt>
    <dgm:pt modelId="{2D72F6DD-A15D-4DCB-B69B-FE582968A00A}" type="pres">
      <dgm:prSet presAssocID="{25393114-6521-430A-AF6E-1A5E77BF7D2C}" presName="conn2-1" presStyleLbl="parChTrans1D4" presStyleIdx="0" presStyleCnt="9"/>
      <dgm:spPr/>
      <dgm:t>
        <a:bodyPr/>
        <a:lstStyle/>
        <a:p>
          <a:endParaRPr lang="en-US"/>
        </a:p>
      </dgm:t>
    </dgm:pt>
    <dgm:pt modelId="{F4BEC185-75D4-4144-8C32-1F30A08B7808}" type="pres">
      <dgm:prSet presAssocID="{25393114-6521-430A-AF6E-1A5E77BF7D2C}" presName="connTx" presStyleLbl="parChTrans1D4" presStyleIdx="0" presStyleCnt="9"/>
      <dgm:spPr/>
      <dgm:t>
        <a:bodyPr/>
        <a:lstStyle/>
        <a:p>
          <a:endParaRPr lang="en-US"/>
        </a:p>
      </dgm:t>
    </dgm:pt>
    <dgm:pt modelId="{903EF496-EF60-45CD-951E-07D48E1D98E5}" type="pres">
      <dgm:prSet presAssocID="{C7CFA861-2B88-42E2-94A9-E482CEAC106F}" presName="root2" presStyleCnt="0"/>
      <dgm:spPr/>
    </dgm:pt>
    <dgm:pt modelId="{3D85101E-2EEF-42E9-B9CC-F1E3353064BD}" type="pres">
      <dgm:prSet presAssocID="{C7CFA861-2B88-42E2-94A9-E482CEAC106F}" presName="LevelTwoTextNode" presStyleLbl="node4" presStyleIdx="0" presStyleCnt="9">
        <dgm:presLayoutVars>
          <dgm:chPref val="3"/>
        </dgm:presLayoutVars>
      </dgm:prSet>
      <dgm:spPr/>
      <dgm:t>
        <a:bodyPr/>
        <a:lstStyle/>
        <a:p>
          <a:endParaRPr lang="en-US"/>
        </a:p>
      </dgm:t>
    </dgm:pt>
    <dgm:pt modelId="{3EA7C23B-1DB3-4382-95B0-579AB41CCC0C}" type="pres">
      <dgm:prSet presAssocID="{C7CFA861-2B88-42E2-94A9-E482CEAC106F}" presName="level3hierChild" presStyleCnt="0"/>
      <dgm:spPr/>
    </dgm:pt>
    <dgm:pt modelId="{C7C0E4E7-0FEA-4D93-920B-69AED7C1F0B3}" type="pres">
      <dgm:prSet presAssocID="{45BAAE4A-B015-4124-B596-E39C165404DB}" presName="conn2-1" presStyleLbl="parChTrans1D4" presStyleIdx="1" presStyleCnt="9"/>
      <dgm:spPr/>
      <dgm:t>
        <a:bodyPr/>
        <a:lstStyle/>
        <a:p>
          <a:endParaRPr lang="en-US"/>
        </a:p>
      </dgm:t>
    </dgm:pt>
    <dgm:pt modelId="{7504D014-016F-4EF3-9282-975962D557D4}" type="pres">
      <dgm:prSet presAssocID="{45BAAE4A-B015-4124-B596-E39C165404DB}" presName="connTx" presStyleLbl="parChTrans1D4" presStyleIdx="1" presStyleCnt="9"/>
      <dgm:spPr/>
      <dgm:t>
        <a:bodyPr/>
        <a:lstStyle/>
        <a:p>
          <a:endParaRPr lang="en-US"/>
        </a:p>
      </dgm:t>
    </dgm:pt>
    <dgm:pt modelId="{289264A5-8614-4B7D-989F-DA0FB9EAF51B}" type="pres">
      <dgm:prSet presAssocID="{DF924F71-AEEB-4D40-8EBC-DE345E5831EB}" presName="root2" presStyleCnt="0"/>
      <dgm:spPr/>
    </dgm:pt>
    <dgm:pt modelId="{7D39265E-1F44-4CC3-ABDD-5B862B4BAECC}" type="pres">
      <dgm:prSet presAssocID="{DF924F71-AEEB-4D40-8EBC-DE345E5831EB}" presName="LevelTwoTextNode" presStyleLbl="node4" presStyleIdx="1" presStyleCnt="9">
        <dgm:presLayoutVars>
          <dgm:chPref val="3"/>
        </dgm:presLayoutVars>
      </dgm:prSet>
      <dgm:spPr/>
      <dgm:t>
        <a:bodyPr/>
        <a:lstStyle/>
        <a:p>
          <a:endParaRPr lang="en-US"/>
        </a:p>
      </dgm:t>
    </dgm:pt>
    <dgm:pt modelId="{B800F10E-C412-493A-A771-1AB279477B84}" type="pres">
      <dgm:prSet presAssocID="{DF924F71-AEEB-4D40-8EBC-DE345E5831EB}" presName="level3hierChild" presStyleCnt="0"/>
      <dgm:spPr/>
    </dgm:pt>
    <dgm:pt modelId="{2D3ACB86-1D6C-4C20-A461-D5419C09BCBE}" type="pres">
      <dgm:prSet presAssocID="{941A0616-DE06-478D-9029-BDD8AFFDC372}" presName="conn2-1" presStyleLbl="parChTrans1D4" presStyleIdx="2" presStyleCnt="9"/>
      <dgm:spPr/>
      <dgm:t>
        <a:bodyPr/>
        <a:lstStyle/>
        <a:p>
          <a:endParaRPr lang="en-US"/>
        </a:p>
      </dgm:t>
    </dgm:pt>
    <dgm:pt modelId="{D9BC7074-A843-4D9C-A171-6B702A632683}" type="pres">
      <dgm:prSet presAssocID="{941A0616-DE06-478D-9029-BDD8AFFDC372}" presName="connTx" presStyleLbl="parChTrans1D4" presStyleIdx="2" presStyleCnt="9"/>
      <dgm:spPr/>
      <dgm:t>
        <a:bodyPr/>
        <a:lstStyle/>
        <a:p>
          <a:endParaRPr lang="en-US"/>
        </a:p>
      </dgm:t>
    </dgm:pt>
    <dgm:pt modelId="{5E65C6ED-CACE-4073-BACC-6CB529BCA09E}" type="pres">
      <dgm:prSet presAssocID="{03D05FF1-29D0-4E12-9A62-8DBFCAC329C8}" presName="root2" presStyleCnt="0"/>
      <dgm:spPr/>
    </dgm:pt>
    <dgm:pt modelId="{CA4FC4BA-2354-46FD-889E-43196B9F1EC9}" type="pres">
      <dgm:prSet presAssocID="{03D05FF1-29D0-4E12-9A62-8DBFCAC329C8}" presName="LevelTwoTextNode" presStyleLbl="node4" presStyleIdx="2" presStyleCnt="9">
        <dgm:presLayoutVars>
          <dgm:chPref val="3"/>
        </dgm:presLayoutVars>
      </dgm:prSet>
      <dgm:spPr/>
      <dgm:t>
        <a:bodyPr/>
        <a:lstStyle/>
        <a:p>
          <a:endParaRPr lang="en-US"/>
        </a:p>
      </dgm:t>
    </dgm:pt>
    <dgm:pt modelId="{DF9ECAB8-CF5F-40E7-91A2-DE8BB4C5C5CD}" type="pres">
      <dgm:prSet presAssocID="{03D05FF1-29D0-4E12-9A62-8DBFCAC329C8}" presName="level3hierChild" presStyleCnt="0"/>
      <dgm:spPr/>
    </dgm:pt>
    <dgm:pt modelId="{A72343AB-7A65-4DC5-AD4F-4EA9B695986E}" type="pres">
      <dgm:prSet presAssocID="{46B18B91-2067-4C83-81A1-DEE40E0B468A}" presName="conn2-1" presStyleLbl="parChTrans1D3" presStyleIdx="1" presStyleCnt="3"/>
      <dgm:spPr/>
      <dgm:t>
        <a:bodyPr/>
        <a:lstStyle/>
        <a:p>
          <a:endParaRPr lang="en-US"/>
        </a:p>
      </dgm:t>
    </dgm:pt>
    <dgm:pt modelId="{9A253A20-08D4-459A-909F-EC230E54937F}" type="pres">
      <dgm:prSet presAssocID="{46B18B91-2067-4C83-81A1-DEE40E0B468A}" presName="connTx" presStyleLbl="parChTrans1D3" presStyleIdx="1" presStyleCnt="3"/>
      <dgm:spPr/>
      <dgm:t>
        <a:bodyPr/>
        <a:lstStyle/>
        <a:p>
          <a:endParaRPr lang="en-US"/>
        </a:p>
      </dgm:t>
    </dgm:pt>
    <dgm:pt modelId="{D3B29BD4-CB80-464C-A8E9-120791EC4390}" type="pres">
      <dgm:prSet presAssocID="{CA3AC449-AFF3-42B4-8EE6-465910B6DEE9}" presName="root2" presStyleCnt="0"/>
      <dgm:spPr/>
    </dgm:pt>
    <dgm:pt modelId="{08E49B1F-82BC-4503-8C87-375897E5D2BA}" type="pres">
      <dgm:prSet presAssocID="{CA3AC449-AFF3-42B4-8EE6-465910B6DEE9}" presName="LevelTwoTextNode" presStyleLbl="node3" presStyleIdx="1" presStyleCnt="3">
        <dgm:presLayoutVars>
          <dgm:chPref val="3"/>
        </dgm:presLayoutVars>
      </dgm:prSet>
      <dgm:spPr/>
      <dgm:t>
        <a:bodyPr/>
        <a:lstStyle/>
        <a:p>
          <a:endParaRPr lang="en-US"/>
        </a:p>
      </dgm:t>
    </dgm:pt>
    <dgm:pt modelId="{46DD9161-23A7-4912-8778-70F6EB43F387}" type="pres">
      <dgm:prSet presAssocID="{CA3AC449-AFF3-42B4-8EE6-465910B6DEE9}" presName="level3hierChild" presStyleCnt="0"/>
      <dgm:spPr/>
    </dgm:pt>
    <dgm:pt modelId="{7E795012-E63F-4AF8-8FAB-26F08590719C}" type="pres">
      <dgm:prSet presAssocID="{68A4A589-6F09-4687-AA71-1FD07449D882}" presName="conn2-1" presStyleLbl="parChTrans1D4" presStyleIdx="3" presStyleCnt="9"/>
      <dgm:spPr/>
      <dgm:t>
        <a:bodyPr/>
        <a:lstStyle/>
        <a:p>
          <a:endParaRPr lang="en-US"/>
        </a:p>
      </dgm:t>
    </dgm:pt>
    <dgm:pt modelId="{F838A386-9772-42E7-9EC8-43ABC5F2DFDF}" type="pres">
      <dgm:prSet presAssocID="{68A4A589-6F09-4687-AA71-1FD07449D882}" presName="connTx" presStyleLbl="parChTrans1D4" presStyleIdx="3" presStyleCnt="9"/>
      <dgm:spPr/>
      <dgm:t>
        <a:bodyPr/>
        <a:lstStyle/>
        <a:p>
          <a:endParaRPr lang="en-US"/>
        </a:p>
      </dgm:t>
    </dgm:pt>
    <dgm:pt modelId="{6F79B7EB-9990-4F24-992D-E0AF4BF1BDE2}" type="pres">
      <dgm:prSet presAssocID="{2AAB630E-8F18-4421-B674-44CD4708679E}" presName="root2" presStyleCnt="0"/>
      <dgm:spPr/>
    </dgm:pt>
    <dgm:pt modelId="{6A7D0E53-2F37-4B92-93E4-1B2576CFF2B4}" type="pres">
      <dgm:prSet presAssocID="{2AAB630E-8F18-4421-B674-44CD4708679E}" presName="LevelTwoTextNode" presStyleLbl="node4" presStyleIdx="3" presStyleCnt="9">
        <dgm:presLayoutVars>
          <dgm:chPref val="3"/>
        </dgm:presLayoutVars>
      </dgm:prSet>
      <dgm:spPr/>
      <dgm:t>
        <a:bodyPr/>
        <a:lstStyle/>
        <a:p>
          <a:endParaRPr lang="en-US"/>
        </a:p>
      </dgm:t>
    </dgm:pt>
    <dgm:pt modelId="{1D3496D5-92F9-4837-8BB6-AE2584137867}" type="pres">
      <dgm:prSet presAssocID="{2AAB630E-8F18-4421-B674-44CD4708679E}" presName="level3hierChild" presStyleCnt="0"/>
      <dgm:spPr/>
    </dgm:pt>
    <dgm:pt modelId="{FB09EA8A-A689-4C8E-B0DA-7D6D5B94E1BE}" type="pres">
      <dgm:prSet presAssocID="{73D6BBFB-7392-4896-9345-B1E76BA1B753}" presName="conn2-1" presStyleLbl="parChTrans1D4" presStyleIdx="4" presStyleCnt="9"/>
      <dgm:spPr/>
      <dgm:t>
        <a:bodyPr/>
        <a:lstStyle/>
        <a:p>
          <a:endParaRPr lang="en-US"/>
        </a:p>
      </dgm:t>
    </dgm:pt>
    <dgm:pt modelId="{F17FCC33-3A77-4133-8E5E-1D5889D75CB5}" type="pres">
      <dgm:prSet presAssocID="{73D6BBFB-7392-4896-9345-B1E76BA1B753}" presName="connTx" presStyleLbl="parChTrans1D4" presStyleIdx="4" presStyleCnt="9"/>
      <dgm:spPr/>
      <dgm:t>
        <a:bodyPr/>
        <a:lstStyle/>
        <a:p>
          <a:endParaRPr lang="en-US"/>
        </a:p>
      </dgm:t>
    </dgm:pt>
    <dgm:pt modelId="{5E96B3BE-7254-4034-AEFB-A3D6D6CE14A1}" type="pres">
      <dgm:prSet presAssocID="{71A18C0B-AB4A-4E44-9D54-8A596506D99B}" presName="root2" presStyleCnt="0"/>
      <dgm:spPr/>
    </dgm:pt>
    <dgm:pt modelId="{5917014E-C932-4AE2-A175-8504F72657D4}" type="pres">
      <dgm:prSet presAssocID="{71A18C0B-AB4A-4E44-9D54-8A596506D99B}" presName="LevelTwoTextNode" presStyleLbl="node4" presStyleIdx="4" presStyleCnt="9">
        <dgm:presLayoutVars>
          <dgm:chPref val="3"/>
        </dgm:presLayoutVars>
      </dgm:prSet>
      <dgm:spPr/>
      <dgm:t>
        <a:bodyPr/>
        <a:lstStyle/>
        <a:p>
          <a:endParaRPr lang="en-US"/>
        </a:p>
      </dgm:t>
    </dgm:pt>
    <dgm:pt modelId="{DC9B2C1D-4298-4336-A86C-F21A17F4D5D8}" type="pres">
      <dgm:prSet presAssocID="{71A18C0B-AB4A-4E44-9D54-8A596506D99B}" presName="level3hierChild" presStyleCnt="0"/>
      <dgm:spPr/>
    </dgm:pt>
    <dgm:pt modelId="{C084AE3E-1F06-4E8B-887D-3FA523562C97}" type="pres">
      <dgm:prSet presAssocID="{DF536D6D-FEB4-49C3-B0D1-8850157D608D}" presName="conn2-1" presStyleLbl="parChTrans1D4" presStyleIdx="5" presStyleCnt="9"/>
      <dgm:spPr/>
      <dgm:t>
        <a:bodyPr/>
        <a:lstStyle/>
        <a:p>
          <a:endParaRPr lang="en-US"/>
        </a:p>
      </dgm:t>
    </dgm:pt>
    <dgm:pt modelId="{EA83BA88-33C7-45B1-B7D2-9707A1171439}" type="pres">
      <dgm:prSet presAssocID="{DF536D6D-FEB4-49C3-B0D1-8850157D608D}" presName="connTx" presStyleLbl="parChTrans1D4" presStyleIdx="5" presStyleCnt="9"/>
      <dgm:spPr/>
      <dgm:t>
        <a:bodyPr/>
        <a:lstStyle/>
        <a:p>
          <a:endParaRPr lang="en-US"/>
        </a:p>
      </dgm:t>
    </dgm:pt>
    <dgm:pt modelId="{A1157005-4EA8-4824-969F-575558885A45}" type="pres">
      <dgm:prSet presAssocID="{CFF5C029-4C72-4975-94C8-3A4A57A0BFF9}" presName="root2" presStyleCnt="0"/>
      <dgm:spPr/>
    </dgm:pt>
    <dgm:pt modelId="{0751679A-D16A-41F6-B4B7-5426F6E89405}" type="pres">
      <dgm:prSet presAssocID="{CFF5C029-4C72-4975-94C8-3A4A57A0BFF9}" presName="LevelTwoTextNode" presStyleLbl="node4" presStyleIdx="5" presStyleCnt="9">
        <dgm:presLayoutVars>
          <dgm:chPref val="3"/>
        </dgm:presLayoutVars>
      </dgm:prSet>
      <dgm:spPr/>
      <dgm:t>
        <a:bodyPr/>
        <a:lstStyle/>
        <a:p>
          <a:endParaRPr lang="en-US"/>
        </a:p>
      </dgm:t>
    </dgm:pt>
    <dgm:pt modelId="{3AEFF5D4-E2F1-44D1-A7B9-53D742A394B7}" type="pres">
      <dgm:prSet presAssocID="{CFF5C029-4C72-4975-94C8-3A4A57A0BFF9}" presName="level3hierChild" presStyleCnt="0"/>
      <dgm:spPr/>
    </dgm:pt>
    <dgm:pt modelId="{FD065DB2-CE05-4A01-A4B4-FCCB7DAA4AE1}" type="pres">
      <dgm:prSet presAssocID="{6BBEDB51-1173-44D9-84CD-18883B9DDD6F}" presName="conn2-1" presStyleLbl="parChTrans1D2" presStyleIdx="1" presStyleCnt="2"/>
      <dgm:spPr/>
      <dgm:t>
        <a:bodyPr/>
        <a:lstStyle/>
        <a:p>
          <a:endParaRPr lang="en-US"/>
        </a:p>
      </dgm:t>
    </dgm:pt>
    <dgm:pt modelId="{9BE4DA86-1908-4CFA-AA9C-48F10CB1502C}" type="pres">
      <dgm:prSet presAssocID="{6BBEDB51-1173-44D9-84CD-18883B9DDD6F}" presName="connTx" presStyleLbl="parChTrans1D2" presStyleIdx="1" presStyleCnt="2"/>
      <dgm:spPr/>
      <dgm:t>
        <a:bodyPr/>
        <a:lstStyle/>
        <a:p>
          <a:endParaRPr lang="en-US"/>
        </a:p>
      </dgm:t>
    </dgm:pt>
    <dgm:pt modelId="{4F40F79D-F475-4698-8950-2044331EA54B}" type="pres">
      <dgm:prSet presAssocID="{3E290648-8D28-4031-8375-B98AD95E4B50}" presName="root2" presStyleCnt="0"/>
      <dgm:spPr/>
    </dgm:pt>
    <dgm:pt modelId="{459E17A4-AB26-491B-88CB-B521E07F48ED}" type="pres">
      <dgm:prSet presAssocID="{3E290648-8D28-4031-8375-B98AD95E4B50}" presName="LevelTwoTextNode" presStyleLbl="node2" presStyleIdx="1" presStyleCnt="2">
        <dgm:presLayoutVars>
          <dgm:chPref val="3"/>
        </dgm:presLayoutVars>
      </dgm:prSet>
      <dgm:spPr/>
      <dgm:t>
        <a:bodyPr/>
        <a:lstStyle/>
        <a:p>
          <a:endParaRPr lang="en-US"/>
        </a:p>
      </dgm:t>
    </dgm:pt>
    <dgm:pt modelId="{0B776657-8FE2-41A4-9FBA-8BFEBB2B79B1}" type="pres">
      <dgm:prSet presAssocID="{3E290648-8D28-4031-8375-B98AD95E4B50}" presName="level3hierChild" presStyleCnt="0"/>
      <dgm:spPr/>
    </dgm:pt>
    <dgm:pt modelId="{70750688-2CD5-48EA-9DFA-0532AB8689B7}" type="pres">
      <dgm:prSet presAssocID="{DED3527B-18E7-4A27-9C1B-CD80308110E2}" presName="conn2-1" presStyleLbl="parChTrans1D3" presStyleIdx="2" presStyleCnt="3"/>
      <dgm:spPr/>
      <dgm:t>
        <a:bodyPr/>
        <a:lstStyle/>
        <a:p>
          <a:endParaRPr lang="en-US"/>
        </a:p>
      </dgm:t>
    </dgm:pt>
    <dgm:pt modelId="{D9B1E5EA-2B37-48A3-B19D-0A06D9D4FFE7}" type="pres">
      <dgm:prSet presAssocID="{DED3527B-18E7-4A27-9C1B-CD80308110E2}" presName="connTx" presStyleLbl="parChTrans1D3" presStyleIdx="2" presStyleCnt="3"/>
      <dgm:spPr/>
      <dgm:t>
        <a:bodyPr/>
        <a:lstStyle/>
        <a:p>
          <a:endParaRPr lang="en-US"/>
        </a:p>
      </dgm:t>
    </dgm:pt>
    <dgm:pt modelId="{E2F06D3C-CEA9-4434-B427-7256B5CAB80A}" type="pres">
      <dgm:prSet presAssocID="{8320BCD3-82F7-4B78-8A2C-33753C2D220D}" presName="root2" presStyleCnt="0"/>
      <dgm:spPr/>
    </dgm:pt>
    <dgm:pt modelId="{D459194F-AED4-4174-8B31-87799C2886A5}" type="pres">
      <dgm:prSet presAssocID="{8320BCD3-82F7-4B78-8A2C-33753C2D220D}" presName="LevelTwoTextNode" presStyleLbl="node3" presStyleIdx="2" presStyleCnt="3">
        <dgm:presLayoutVars>
          <dgm:chPref val="3"/>
        </dgm:presLayoutVars>
      </dgm:prSet>
      <dgm:spPr/>
      <dgm:t>
        <a:bodyPr/>
        <a:lstStyle/>
        <a:p>
          <a:endParaRPr lang="en-US"/>
        </a:p>
      </dgm:t>
    </dgm:pt>
    <dgm:pt modelId="{3C1DACFC-2449-4B52-B054-CDC45E6A3773}" type="pres">
      <dgm:prSet presAssocID="{8320BCD3-82F7-4B78-8A2C-33753C2D220D}" presName="level3hierChild" presStyleCnt="0"/>
      <dgm:spPr/>
    </dgm:pt>
    <dgm:pt modelId="{833A395B-CB82-4F24-8907-14702C095340}" type="pres">
      <dgm:prSet presAssocID="{F3AE9B8A-D8BD-4F58-B929-06780175A793}" presName="conn2-1" presStyleLbl="parChTrans1D4" presStyleIdx="6" presStyleCnt="9"/>
      <dgm:spPr/>
      <dgm:t>
        <a:bodyPr/>
        <a:lstStyle/>
        <a:p>
          <a:endParaRPr lang="en-US"/>
        </a:p>
      </dgm:t>
    </dgm:pt>
    <dgm:pt modelId="{D7F14472-C0A3-4C8F-8DA6-DA04A2245AF5}" type="pres">
      <dgm:prSet presAssocID="{F3AE9B8A-D8BD-4F58-B929-06780175A793}" presName="connTx" presStyleLbl="parChTrans1D4" presStyleIdx="6" presStyleCnt="9"/>
      <dgm:spPr/>
      <dgm:t>
        <a:bodyPr/>
        <a:lstStyle/>
        <a:p>
          <a:endParaRPr lang="en-US"/>
        </a:p>
      </dgm:t>
    </dgm:pt>
    <dgm:pt modelId="{03719ED0-782A-4670-ABDE-F8C6952FC8B5}" type="pres">
      <dgm:prSet presAssocID="{C0854280-34A2-4AB0-B859-4A978DB2A352}" presName="root2" presStyleCnt="0"/>
      <dgm:spPr/>
    </dgm:pt>
    <dgm:pt modelId="{1E1BA1A7-DE21-4CF3-97B9-40774DB0D11C}" type="pres">
      <dgm:prSet presAssocID="{C0854280-34A2-4AB0-B859-4A978DB2A352}" presName="LevelTwoTextNode" presStyleLbl="node4" presStyleIdx="6" presStyleCnt="9">
        <dgm:presLayoutVars>
          <dgm:chPref val="3"/>
        </dgm:presLayoutVars>
      </dgm:prSet>
      <dgm:spPr/>
      <dgm:t>
        <a:bodyPr/>
        <a:lstStyle/>
        <a:p>
          <a:endParaRPr lang="en-US"/>
        </a:p>
      </dgm:t>
    </dgm:pt>
    <dgm:pt modelId="{2C8764F9-E4FA-417F-B45E-5D67ACF0894A}" type="pres">
      <dgm:prSet presAssocID="{C0854280-34A2-4AB0-B859-4A978DB2A352}" presName="level3hierChild" presStyleCnt="0"/>
      <dgm:spPr/>
    </dgm:pt>
    <dgm:pt modelId="{0BE04D19-2813-40C9-B640-5108B5D53744}" type="pres">
      <dgm:prSet presAssocID="{1662F1B8-FAF2-4304-9991-93F1CB561BCE}" presName="conn2-1" presStyleLbl="parChTrans1D4" presStyleIdx="7" presStyleCnt="9"/>
      <dgm:spPr/>
      <dgm:t>
        <a:bodyPr/>
        <a:lstStyle/>
        <a:p>
          <a:endParaRPr lang="en-US"/>
        </a:p>
      </dgm:t>
    </dgm:pt>
    <dgm:pt modelId="{B7C01797-2BC8-47E4-B89F-4AA848FB5D79}" type="pres">
      <dgm:prSet presAssocID="{1662F1B8-FAF2-4304-9991-93F1CB561BCE}" presName="connTx" presStyleLbl="parChTrans1D4" presStyleIdx="7" presStyleCnt="9"/>
      <dgm:spPr/>
      <dgm:t>
        <a:bodyPr/>
        <a:lstStyle/>
        <a:p>
          <a:endParaRPr lang="en-US"/>
        </a:p>
      </dgm:t>
    </dgm:pt>
    <dgm:pt modelId="{D3346D44-0E6D-44E3-90F4-02D579E6D7DC}" type="pres">
      <dgm:prSet presAssocID="{A7F37D96-79AE-4A8E-BF7F-6052E7F86510}" presName="root2" presStyleCnt="0"/>
      <dgm:spPr/>
    </dgm:pt>
    <dgm:pt modelId="{BA0F88C3-ADF5-41AC-84B9-DFE234C44BB7}" type="pres">
      <dgm:prSet presAssocID="{A7F37D96-79AE-4A8E-BF7F-6052E7F86510}" presName="LevelTwoTextNode" presStyleLbl="node4" presStyleIdx="7" presStyleCnt="9">
        <dgm:presLayoutVars>
          <dgm:chPref val="3"/>
        </dgm:presLayoutVars>
      </dgm:prSet>
      <dgm:spPr/>
      <dgm:t>
        <a:bodyPr/>
        <a:lstStyle/>
        <a:p>
          <a:endParaRPr lang="en-US"/>
        </a:p>
      </dgm:t>
    </dgm:pt>
    <dgm:pt modelId="{F9473390-FCBE-449F-9693-587994241B84}" type="pres">
      <dgm:prSet presAssocID="{A7F37D96-79AE-4A8E-BF7F-6052E7F86510}" presName="level3hierChild" presStyleCnt="0"/>
      <dgm:spPr/>
    </dgm:pt>
    <dgm:pt modelId="{A94FF7F6-3157-48BC-AB78-9BF115E62562}" type="pres">
      <dgm:prSet presAssocID="{4EB3DF76-C2DA-4E78-96C9-52F60D6125F1}" presName="conn2-1" presStyleLbl="parChTrans1D4" presStyleIdx="8" presStyleCnt="9"/>
      <dgm:spPr/>
      <dgm:t>
        <a:bodyPr/>
        <a:lstStyle/>
        <a:p>
          <a:endParaRPr lang="en-US"/>
        </a:p>
      </dgm:t>
    </dgm:pt>
    <dgm:pt modelId="{25DA9BA5-3CD3-4984-90D0-52396D8BB21C}" type="pres">
      <dgm:prSet presAssocID="{4EB3DF76-C2DA-4E78-96C9-52F60D6125F1}" presName="connTx" presStyleLbl="parChTrans1D4" presStyleIdx="8" presStyleCnt="9"/>
      <dgm:spPr/>
      <dgm:t>
        <a:bodyPr/>
        <a:lstStyle/>
        <a:p>
          <a:endParaRPr lang="en-US"/>
        </a:p>
      </dgm:t>
    </dgm:pt>
    <dgm:pt modelId="{07161172-0AAE-4BA8-A5BE-99C45DA6C59E}" type="pres">
      <dgm:prSet presAssocID="{80659406-6149-4857-8070-775EADF61F17}" presName="root2" presStyleCnt="0"/>
      <dgm:spPr/>
    </dgm:pt>
    <dgm:pt modelId="{428AF6C1-C773-4D0C-BDA6-0C781FEA87F9}" type="pres">
      <dgm:prSet presAssocID="{80659406-6149-4857-8070-775EADF61F17}" presName="LevelTwoTextNode" presStyleLbl="node4" presStyleIdx="8" presStyleCnt="9">
        <dgm:presLayoutVars>
          <dgm:chPref val="3"/>
        </dgm:presLayoutVars>
      </dgm:prSet>
      <dgm:spPr/>
      <dgm:t>
        <a:bodyPr/>
        <a:lstStyle/>
        <a:p>
          <a:endParaRPr lang="en-US"/>
        </a:p>
      </dgm:t>
    </dgm:pt>
    <dgm:pt modelId="{FC58246C-9D6D-4FB5-B1E1-FABB864336A6}" type="pres">
      <dgm:prSet presAssocID="{80659406-6149-4857-8070-775EADF61F17}" presName="level3hierChild" presStyleCnt="0"/>
      <dgm:spPr/>
    </dgm:pt>
    <dgm:pt modelId="{B3641818-8B28-4665-A8BE-01567E121FA2}" type="pres">
      <dgm:prSet presAssocID="{232419CD-D4FD-45DF-9D80-6BC23A4198C0}" presName="root1" presStyleCnt="0"/>
      <dgm:spPr/>
    </dgm:pt>
    <dgm:pt modelId="{2C7381FD-57B5-45E5-A8C9-C91F65640AAA}" type="pres">
      <dgm:prSet presAssocID="{232419CD-D4FD-45DF-9D80-6BC23A4198C0}" presName="LevelOneTextNode" presStyleLbl="node0" presStyleIdx="1" presStyleCnt="2" custLinFactX="35436" custLinFactY="-11041" custLinFactNeighborX="100000" custLinFactNeighborY="-100000">
        <dgm:presLayoutVars>
          <dgm:chPref val="3"/>
        </dgm:presLayoutVars>
      </dgm:prSet>
      <dgm:spPr/>
      <dgm:t>
        <a:bodyPr/>
        <a:lstStyle/>
        <a:p>
          <a:endParaRPr lang="en-US"/>
        </a:p>
      </dgm:t>
    </dgm:pt>
    <dgm:pt modelId="{163FDD0A-5759-4A63-B61C-8F0A58C1897C}" type="pres">
      <dgm:prSet presAssocID="{232419CD-D4FD-45DF-9D80-6BC23A4198C0}" presName="level2hierChild" presStyleCnt="0"/>
      <dgm:spPr/>
    </dgm:pt>
  </dgm:ptLst>
  <dgm:cxnLst>
    <dgm:cxn modelId="{9BF2CD6A-5CC0-41E7-B390-DCAB0A81AA3D}" type="presOf" srcId="{68A4A589-6F09-4687-AA71-1FD07449D882}" destId="{7E795012-E63F-4AF8-8FAB-26F08590719C}" srcOrd="0" destOrd="0" presId="urn:microsoft.com/office/officeart/2005/8/layout/hierarchy2"/>
    <dgm:cxn modelId="{22B2C377-E7B0-4EB5-B33F-63128FCE0484}" type="presOf" srcId="{20749BA6-5A13-4976-971E-47749BC2F64B}" destId="{0AD30F66-F6DB-4E7A-892E-E7CA266B4E3D}" srcOrd="0" destOrd="0" presId="urn:microsoft.com/office/officeart/2005/8/layout/hierarchy2"/>
    <dgm:cxn modelId="{393100AC-C546-4490-B1E2-E48E18D607FD}" type="presOf" srcId="{80659406-6149-4857-8070-775EADF61F17}" destId="{428AF6C1-C773-4D0C-BDA6-0C781FEA87F9}" srcOrd="0" destOrd="0" presId="urn:microsoft.com/office/officeart/2005/8/layout/hierarchy2"/>
    <dgm:cxn modelId="{B2C42C32-3D30-4ECC-959C-445AA13D98DC}" type="presOf" srcId="{232419CD-D4FD-45DF-9D80-6BC23A4198C0}" destId="{2C7381FD-57B5-45E5-A8C9-C91F65640AAA}" srcOrd="0" destOrd="0" presId="urn:microsoft.com/office/officeart/2005/8/layout/hierarchy2"/>
    <dgm:cxn modelId="{DC05C50D-0856-4BBA-9D52-6885CCBFBB1D}" srcId="{CA3AC449-AFF3-42B4-8EE6-465910B6DEE9}" destId="{71A18C0B-AB4A-4E44-9D54-8A596506D99B}" srcOrd="1" destOrd="0" parTransId="{73D6BBFB-7392-4896-9345-B1E76BA1B753}" sibTransId="{B5AF5DC3-9B86-4E39-81A7-00875A75F31A}"/>
    <dgm:cxn modelId="{D9942851-8D28-4DAE-9839-591796EBFDFD}" type="presOf" srcId="{DED3527B-18E7-4A27-9C1B-CD80308110E2}" destId="{70750688-2CD5-48EA-9DFA-0532AB8689B7}" srcOrd="0" destOrd="0" presId="urn:microsoft.com/office/officeart/2005/8/layout/hierarchy2"/>
    <dgm:cxn modelId="{4C4387FC-CB46-4DED-8EA8-9FCC6CE1DA25}" srcId="{8320BCD3-82F7-4B78-8A2C-33753C2D220D}" destId="{80659406-6149-4857-8070-775EADF61F17}" srcOrd="2" destOrd="0" parTransId="{4EB3DF76-C2DA-4E78-96C9-52F60D6125F1}" sibTransId="{0B86AA9D-8048-45B7-AEAF-17F9D6F87535}"/>
    <dgm:cxn modelId="{A6ED8F71-4777-40B1-AA6C-E4F260F00851}" srcId="{CA3AC449-AFF3-42B4-8EE6-465910B6DEE9}" destId="{2AAB630E-8F18-4421-B674-44CD4708679E}" srcOrd="0" destOrd="0" parTransId="{68A4A589-6F09-4687-AA71-1FD07449D882}" sibTransId="{3F1092B5-B727-4EC0-B3B5-759F61CC86F9}"/>
    <dgm:cxn modelId="{CD4E0B3E-B5DC-4A41-9DA7-C383D8965DCB}" type="presOf" srcId="{4EB3DF76-C2DA-4E78-96C9-52F60D6125F1}" destId="{25DA9BA5-3CD3-4984-90D0-52396D8BB21C}" srcOrd="1" destOrd="0" presId="urn:microsoft.com/office/officeart/2005/8/layout/hierarchy2"/>
    <dgm:cxn modelId="{5FAC0C46-D635-4824-BB0D-D2421BD9E244}" type="presOf" srcId="{664DEF30-48CE-4892-8C97-1D6F0E933E84}" destId="{262E0451-4A54-49DB-BBC6-FA3E3A63EE80}" srcOrd="1" destOrd="0" presId="urn:microsoft.com/office/officeart/2005/8/layout/hierarchy2"/>
    <dgm:cxn modelId="{D4F82792-164A-4DB8-BC44-5BB0C4052FF6}" type="presOf" srcId="{25393114-6521-430A-AF6E-1A5E77BF7D2C}" destId="{F4BEC185-75D4-4144-8C32-1F30A08B7808}" srcOrd="1" destOrd="0" presId="urn:microsoft.com/office/officeart/2005/8/layout/hierarchy2"/>
    <dgm:cxn modelId="{81F07FCA-B973-4D87-AA25-F585DF727802}" type="presOf" srcId="{941A0616-DE06-478D-9029-BDD8AFFDC372}" destId="{2D3ACB86-1D6C-4C20-A461-D5419C09BCBE}" srcOrd="0" destOrd="0" presId="urn:microsoft.com/office/officeart/2005/8/layout/hierarchy2"/>
    <dgm:cxn modelId="{454B79AD-C08B-467D-A05B-F404600D4987}" srcId="{498796DA-5D18-48A9-8CF2-A81595221DDE}" destId="{419C7776-33C5-4923-9966-B39856C44FEC}" srcOrd="0" destOrd="0" parTransId="{735A554D-169B-4103-9778-C9F423771AE3}" sibTransId="{58B061E1-22B5-457E-BE5A-1E4CCFFE506D}"/>
    <dgm:cxn modelId="{8F44582A-CCD9-49DF-B32E-8E3D95F4D493}" type="presOf" srcId="{71A18C0B-AB4A-4E44-9D54-8A596506D99B}" destId="{5917014E-C932-4AE2-A175-8504F72657D4}" srcOrd="0" destOrd="0" presId="urn:microsoft.com/office/officeart/2005/8/layout/hierarchy2"/>
    <dgm:cxn modelId="{B00B6AF7-93D9-4973-B3D9-93405B66E328}" srcId="{376BDE2E-E4C2-4A9E-A00E-0F48D37FDA07}" destId="{DF924F71-AEEB-4D40-8EBC-DE345E5831EB}" srcOrd="1" destOrd="0" parTransId="{45BAAE4A-B015-4124-B596-E39C165404DB}" sibTransId="{4995298E-997A-41D2-8425-534C8A76C980}"/>
    <dgm:cxn modelId="{F34DE475-A2CE-451E-B7BD-BC15F5B2FDCB}" type="presOf" srcId="{DF536D6D-FEB4-49C3-B0D1-8850157D608D}" destId="{C084AE3E-1F06-4E8B-887D-3FA523562C97}" srcOrd="0" destOrd="0" presId="urn:microsoft.com/office/officeart/2005/8/layout/hierarchy2"/>
    <dgm:cxn modelId="{F15D3927-7261-40D7-B710-8BCC467872C5}" type="presOf" srcId="{DF924F71-AEEB-4D40-8EBC-DE345E5831EB}" destId="{7D39265E-1F44-4CC3-ABDD-5B862B4BAECC}" srcOrd="0" destOrd="0" presId="urn:microsoft.com/office/officeart/2005/8/layout/hierarchy2"/>
    <dgm:cxn modelId="{DF0E420D-244A-4FDB-ACFC-4E1230DE7837}" srcId="{419C7776-33C5-4923-9966-B39856C44FEC}" destId="{20749BA6-5A13-4976-971E-47749BC2F64B}" srcOrd="0" destOrd="0" parTransId="{664DEF30-48CE-4892-8C97-1D6F0E933E84}" sibTransId="{2A6ACA35-825F-4CAC-B0BB-78123925899D}"/>
    <dgm:cxn modelId="{E409FC83-D22C-4D80-9F96-1DA3C49A34E0}" type="presOf" srcId="{F3AE9B8A-D8BD-4F58-B929-06780175A793}" destId="{833A395B-CB82-4F24-8907-14702C095340}" srcOrd="0" destOrd="0" presId="urn:microsoft.com/office/officeart/2005/8/layout/hierarchy2"/>
    <dgm:cxn modelId="{44CFF431-9470-4C72-93E0-674179BDDDF7}" type="presOf" srcId="{498796DA-5D18-48A9-8CF2-A81595221DDE}" destId="{68541DA3-D096-4F5E-BDA6-505E0E82E76C}" srcOrd="0" destOrd="0" presId="urn:microsoft.com/office/officeart/2005/8/layout/hierarchy2"/>
    <dgm:cxn modelId="{4D8490CC-24DC-44EE-AAF5-7A011FEE5845}" srcId="{498796DA-5D18-48A9-8CF2-A81595221DDE}" destId="{232419CD-D4FD-45DF-9D80-6BC23A4198C0}" srcOrd="1" destOrd="0" parTransId="{D19A1873-6EC1-4711-A9FF-6BDE695E6CD5}" sibTransId="{FE9F372D-AABE-4C7D-8CB3-318ED5DBBBE6}"/>
    <dgm:cxn modelId="{B739B2C5-2A3B-43FD-B0D5-2368F65D567A}" type="presOf" srcId="{419C7776-33C5-4923-9966-B39856C44FEC}" destId="{DEF2123A-4D12-445E-8E32-39E37E0474C0}" srcOrd="0" destOrd="0" presId="urn:microsoft.com/office/officeart/2005/8/layout/hierarchy2"/>
    <dgm:cxn modelId="{6F480844-F8FC-45A5-BCD7-09DF1BB4D5D9}" type="presOf" srcId="{C0854280-34A2-4AB0-B859-4A978DB2A352}" destId="{1E1BA1A7-DE21-4CF3-97B9-40774DB0D11C}" srcOrd="0" destOrd="0" presId="urn:microsoft.com/office/officeart/2005/8/layout/hierarchy2"/>
    <dgm:cxn modelId="{A3A7CD87-71A6-4EE4-830A-F791BB2CE1B3}" srcId="{3E290648-8D28-4031-8375-B98AD95E4B50}" destId="{8320BCD3-82F7-4B78-8A2C-33753C2D220D}" srcOrd="0" destOrd="0" parTransId="{DED3527B-18E7-4A27-9C1B-CD80308110E2}" sibTransId="{F74460CB-F629-4589-888E-7C6A2D152988}"/>
    <dgm:cxn modelId="{AAE139CF-8EC9-4F5F-B7D0-D555C9905FA0}" type="presOf" srcId="{46B18B91-2067-4C83-81A1-DEE40E0B468A}" destId="{A72343AB-7A65-4DC5-AD4F-4EA9B695986E}" srcOrd="0" destOrd="0" presId="urn:microsoft.com/office/officeart/2005/8/layout/hierarchy2"/>
    <dgm:cxn modelId="{4F05E781-7A90-4028-9142-75E7B261FAF0}" type="presOf" srcId="{45BAAE4A-B015-4124-B596-E39C165404DB}" destId="{C7C0E4E7-0FEA-4D93-920B-69AED7C1F0B3}" srcOrd="0" destOrd="0" presId="urn:microsoft.com/office/officeart/2005/8/layout/hierarchy2"/>
    <dgm:cxn modelId="{5C925382-0475-4925-854D-53E52CFFE857}" type="presOf" srcId="{2AAB630E-8F18-4421-B674-44CD4708679E}" destId="{6A7D0E53-2F37-4B92-93E4-1B2576CFF2B4}" srcOrd="0" destOrd="0" presId="urn:microsoft.com/office/officeart/2005/8/layout/hierarchy2"/>
    <dgm:cxn modelId="{6B75EAD4-8B8C-49C4-8249-36BA2729F73F}" type="presOf" srcId="{DF536D6D-FEB4-49C3-B0D1-8850157D608D}" destId="{EA83BA88-33C7-45B1-B7D2-9707A1171439}" srcOrd="1" destOrd="0" presId="urn:microsoft.com/office/officeart/2005/8/layout/hierarchy2"/>
    <dgm:cxn modelId="{AC52B404-1860-4FD1-A683-0549F3D9B1C8}" type="presOf" srcId="{A7F37D96-79AE-4A8E-BF7F-6052E7F86510}" destId="{BA0F88C3-ADF5-41AC-84B9-DFE234C44BB7}" srcOrd="0" destOrd="0" presId="urn:microsoft.com/office/officeart/2005/8/layout/hierarchy2"/>
    <dgm:cxn modelId="{33AFDD57-AAB4-4B32-8261-654D527FDEF3}" srcId="{376BDE2E-E4C2-4A9E-A00E-0F48D37FDA07}" destId="{C7CFA861-2B88-42E2-94A9-E482CEAC106F}" srcOrd="0" destOrd="0" parTransId="{25393114-6521-430A-AF6E-1A5E77BF7D2C}" sibTransId="{97CE6225-E1B3-4B8C-B63D-A6269F175067}"/>
    <dgm:cxn modelId="{D728BC27-C470-400D-B096-D949C228D60F}" type="presOf" srcId="{6BBEDB51-1173-44D9-84CD-18883B9DDD6F}" destId="{9BE4DA86-1908-4CFA-AA9C-48F10CB1502C}" srcOrd="1" destOrd="0" presId="urn:microsoft.com/office/officeart/2005/8/layout/hierarchy2"/>
    <dgm:cxn modelId="{4B775552-E72B-42A4-8108-96471AB3DC95}" type="presOf" srcId="{73D6BBFB-7392-4896-9345-B1E76BA1B753}" destId="{F17FCC33-3A77-4133-8E5E-1D5889D75CB5}" srcOrd="1" destOrd="0" presId="urn:microsoft.com/office/officeart/2005/8/layout/hierarchy2"/>
    <dgm:cxn modelId="{DE61E8B6-B936-4FA0-9D8B-CCAFCAA0AD69}" type="presOf" srcId="{CA3AC449-AFF3-42B4-8EE6-465910B6DEE9}" destId="{08E49B1F-82BC-4503-8C87-375897E5D2BA}" srcOrd="0" destOrd="0" presId="urn:microsoft.com/office/officeart/2005/8/layout/hierarchy2"/>
    <dgm:cxn modelId="{64D54147-CA11-47CC-987E-4063E1D2BC95}" type="presOf" srcId="{6BBEDB51-1173-44D9-84CD-18883B9DDD6F}" destId="{FD065DB2-CE05-4A01-A4B4-FCCB7DAA4AE1}" srcOrd="0" destOrd="0" presId="urn:microsoft.com/office/officeart/2005/8/layout/hierarchy2"/>
    <dgm:cxn modelId="{92072A27-735C-4E5E-9118-51A32FDFC934}" srcId="{20749BA6-5A13-4976-971E-47749BC2F64B}" destId="{376BDE2E-E4C2-4A9E-A00E-0F48D37FDA07}" srcOrd="0" destOrd="0" parTransId="{FAB029B4-29EC-46B3-968D-AF4B59AA8DA9}" sibTransId="{EA3EDACA-1C04-4EC8-B312-2BB5B7EF1396}"/>
    <dgm:cxn modelId="{D1D632CC-4897-4176-A526-555C6D50C7CD}" type="presOf" srcId="{03D05FF1-29D0-4E12-9A62-8DBFCAC329C8}" destId="{CA4FC4BA-2354-46FD-889E-43196B9F1EC9}" srcOrd="0" destOrd="0" presId="urn:microsoft.com/office/officeart/2005/8/layout/hierarchy2"/>
    <dgm:cxn modelId="{C2351097-2B7E-4FE2-926D-D28E35CBB2E9}" srcId="{8320BCD3-82F7-4B78-8A2C-33753C2D220D}" destId="{A7F37D96-79AE-4A8E-BF7F-6052E7F86510}" srcOrd="1" destOrd="0" parTransId="{1662F1B8-FAF2-4304-9991-93F1CB561BCE}" sibTransId="{1133E5E5-6FA7-4D43-8F99-D71308283CC3}"/>
    <dgm:cxn modelId="{B857A617-B2F2-46A1-82B3-AEFEB1B5F8C3}" type="presOf" srcId="{8320BCD3-82F7-4B78-8A2C-33753C2D220D}" destId="{D459194F-AED4-4174-8B31-87799C2886A5}" srcOrd="0" destOrd="0" presId="urn:microsoft.com/office/officeart/2005/8/layout/hierarchy2"/>
    <dgm:cxn modelId="{B2309F86-52A7-4C03-9663-42B4A380425D}" srcId="{376BDE2E-E4C2-4A9E-A00E-0F48D37FDA07}" destId="{03D05FF1-29D0-4E12-9A62-8DBFCAC329C8}" srcOrd="2" destOrd="0" parTransId="{941A0616-DE06-478D-9029-BDD8AFFDC372}" sibTransId="{3A582FA1-44CB-48F6-8A07-BD1D8DBC3A5E}"/>
    <dgm:cxn modelId="{1C621C8D-6AA4-4AD3-AC64-0C2C1FE9E55A}" type="presOf" srcId="{45BAAE4A-B015-4124-B596-E39C165404DB}" destId="{7504D014-016F-4EF3-9282-975962D557D4}" srcOrd="1" destOrd="0" presId="urn:microsoft.com/office/officeart/2005/8/layout/hierarchy2"/>
    <dgm:cxn modelId="{D8E1D05F-FD5F-4519-8E00-525402E28833}" type="presOf" srcId="{941A0616-DE06-478D-9029-BDD8AFFDC372}" destId="{D9BC7074-A843-4D9C-A171-6B702A632683}" srcOrd="1" destOrd="0" presId="urn:microsoft.com/office/officeart/2005/8/layout/hierarchy2"/>
    <dgm:cxn modelId="{E524A044-A7B3-4011-80B0-C3BAEB1F0F2C}" srcId="{20749BA6-5A13-4976-971E-47749BC2F64B}" destId="{CA3AC449-AFF3-42B4-8EE6-465910B6DEE9}" srcOrd="1" destOrd="0" parTransId="{46B18B91-2067-4C83-81A1-DEE40E0B468A}" sibTransId="{9C68FBBE-DA5D-40B8-A914-6D9CBABED784}"/>
    <dgm:cxn modelId="{5E87F902-3B67-4BA3-AF29-46EC4DE9B389}" type="presOf" srcId="{1662F1B8-FAF2-4304-9991-93F1CB561BCE}" destId="{0BE04D19-2813-40C9-B640-5108B5D53744}" srcOrd="0" destOrd="0" presId="urn:microsoft.com/office/officeart/2005/8/layout/hierarchy2"/>
    <dgm:cxn modelId="{CC5CA9C3-990F-478D-B4CC-23E82E24B012}" type="presOf" srcId="{DED3527B-18E7-4A27-9C1B-CD80308110E2}" destId="{D9B1E5EA-2B37-48A3-B19D-0A06D9D4FFE7}" srcOrd="1" destOrd="0" presId="urn:microsoft.com/office/officeart/2005/8/layout/hierarchy2"/>
    <dgm:cxn modelId="{A1CE08E8-2CBB-4A6A-8EC8-E8F916A51C6F}" type="presOf" srcId="{F3AE9B8A-D8BD-4F58-B929-06780175A793}" destId="{D7F14472-C0A3-4C8F-8DA6-DA04A2245AF5}" srcOrd="1" destOrd="0" presId="urn:microsoft.com/office/officeart/2005/8/layout/hierarchy2"/>
    <dgm:cxn modelId="{897BE535-1C18-4902-A767-D0CC2EC62D11}" srcId="{8320BCD3-82F7-4B78-8A2C-33753C2D220D}" destId="{C0854280-34A2-4AB0-B859-4A978DB2A352}" srcOrd="0" destOrd="0" parTransId="{F3AE9B8A-D8BD-4F58-B929-06780175A793}" sibTransId="{93080DDF-3C25-4F05-A666-AC6E4ED80F38}"/>
    <dgm:cxn modelId="{1472B394-361F-4763-B431-24105D605DB7}" srcId="{CA3AC449-AFF3-42B4-8EE6-465910B6DEE9}" destId="{CFF5C029-4C72-4975-94C8-3A4A57A0BFF9}" srcOrd="2" destOrd="0" parTransId="{DF536D6D-FEB4-49C3-B0D1-8850157D608D}" sibTransId="{D2F65D3F-96B9-4A2E-9DC5-BCA4D7F685CA}"/>
    <dgm:cxn modelId="{5329BE6A-7D24-43C9-B71B-132C65524FAF}" type="presOf" srcId="{3E290648-8D28-4031-8375-B98AD95E4B50}" destId="{459E17A4-AB26-491B-88CB-B521E07F48ED}" srcOrd="0" destOrd="0" presId="urn:microsoft.com/office/officeart/2005/8/layout/hierarchy2"/>
    <dgm:cxn modelId="{E321E79D-0C83-4B4C-9D28-AE349D374D60}" type="presOf" srcId="{1662F1B8-FAF2-4304-9991-93F1CB561BCE}" destId="{B7C01797-2BC8-47E4-B89F-4AA848FB5D79}" srcOrd="1" destOrd="0" presId="urn:microsoft.com/office/officeart/2005/8/layout/hierarchy2"/>
    <dgm:cxn modelId="{34A372A4-5F75-4EFB-8124-60002AED5CF6}" type="presOf" srcId="{FAB029B4-29EC-46B3-968D-AF4B59AA8DA9}" destId="{F7C3E300-333B-449A-86A0-5E022AE540AD}" srcOrd="0" destOrd="0" presId="urn:microsoft.com/office/officeart/2005/8/layout/hierarchy2"/>
    <dgm:cxn modelId="{4AE24040-9EC4-42BD-BD66-34A96E0C1DCA}" srcId="{419C7776-33C5-4923-9966-B39856C44FEC}" destId="{3E290648-8D28-4031-8375-B98AD95E4B50}" srcOrd="1" destOrd="0" parTransId="{6BBEDB51-1173-44D9-84CD-18883B9DDD6F}" sibTransId="{49B92219-512F-4292-801E-FA31C23F2988}"/>
    <dgm:cxn modelId="{17690F05-7351-4E84-9C52-92F4E4A19036}" type="presOf" srcId="{73D6BBFB-7392-4896-9345-B1E76BA1B753}" destId="{FB09EA8A-A689-4C8E-B0DA-7D6D5B94E1BE}" srcOrd="0" destOrd="0" presId="urn:microsoft.com/office/officeart/2005/8/layout/hierarchy2"/>
    <dgm:cxn modelId="{3C4E2ED7-0184-473A-9345-7F81A36331E4}" type="presOf" srcId="{FAB029B4-29EC-46B3-968D-AF4B59AA8DA9}" destId="{DD719E4C-2564-4D3F-80EB-245E99EC4397}" srcOrd="1" destOrd="0" presId="urn:microsoft.com/office/officeart/2005/8/layout/hierarchy2"/>
    <dgm:cxn modelId="{1BD50345-6B1F-4884-8E70-05358B188251}" type="presOf" srcId="{376BDE2E-E4C2-4A9E-A00E-0F48D37FDA07}" destId="{D36EA989-2C43-4455-98D8-78FF1D100433}" srcOrd="0" destOrd="0" presId="urn:microsoft.com/office/officeart/2005/8/layout/hierarchy2"/>
    <dgm:cxn modelId="{93CB049C-2555-449C-94A7-FC5B03F1D863}" type="presOf" srcId="{25393114-6521-430A-AF6E-1A5E77BF7D2C}" destId="{2D72F6DD-A15D-4DCB-B69B-FE582968A00A}" srcOrd="0" destOrd="0" presId="urn:microsoft.com/office/officeart/2005/8/layout/hierarchy2"/>
    <dgm:cxn modelId="{36CA030C-2F1B-48DD-B1EC-1A605B630F39}" type="presOf" srcId="{CFF5C029-4C72-4975-94C8-3A4A57A0BFF9}" destId="{0751679A-D16A-41F6-B4B7-5426F6E89405}" srcOrd="0" destOrd="0" presId="urn:microsoft.com/office/officeart/2005/8/layout/hierarchy2"/>
    <dgm:cxn modelId="{7CCDC903-66F0-4E75-BDF9-EDDFE0CFF96D}" type="presOf" srcId="{4EB3DF76-C2DA-4E78-96C9-52F60D6125F1}" destId="{A94FF7F6-3157-48BC-AB78-9BF115E62562}" srcOrd="0" destOrd="0" presId="urn:microsoft.com/office/officeart/2005/8/layout/hierarchy2"/>
    <dgm:cxn modelId="{112C612B-36E9-4CE4-83A4-78020FB62732}" type="presOf" srcId="{68A4A589-6F09-4687-AA71-1FD07449D882}" destId="{F838A386-9772-42E7-9EC8-43ABC5F2DFDF}" srcOrd="1" destOrd="0" presId="urn:microsoft.com/office/officeart/2005/8/layout/hierarchy2"/>
    <dgm:cxn modelId="{AE0EF2E5-D9E6-4CFF-A605-80F21D5DC245}" type="presOf" srcId="{46B18B91-2067-4C83-81A1-DEE40E0B468A}" destId="{9A253A20-08D4-459A-909F-EC230E54937F}" srcOrd="1" destOrd="0" presId="urn:microsoft.com/office/officeart/2005/8/layout/hierarchy2"/>
    <dgm:cxn modelId="{262913D0-BA68-4BF5-843E-D04681FC3391}" type="presOf" srcId="{664DEF30-48CE-4892-8C97-1D6F0E933E84}" destId="{28B3F5B2-CA68-4AED-B199-587B54A83B32}" srcOrd="0" destOrd="0" presId="urn:microsoft.com/office/officeart/2005/8/layout/hierarchy2"/>
    <dgm:cxn modelId="{33C662C4-F74D-4027-87CE-9B05AFBD0307}" type="presOf" srcId="{C7CFA861-2B88-42E2-94A9-E482CEAC106F}" destId="{3D85101E-2EEF-42E9-B9CC-F1E3353064BD}" srcOrd="0" destOrd="0" presId="urn:microsoft.com/office/officeart/2005/8/layout/hierarchy2"/>
    <dgm:cxn modelId="{AD5F6B35-CFB3-41EC-B482-37C7BC7ED1C8}" type="presParOf" srcId="{68541DA3-D096-4F5E-BDA6-505E0E82E76C}" destId="{37DA34BC-AD30-441D-A02A-7D91430A2123}" srcOrd="0" destOrd="0" presId="urn:microsoft.com/office/officeart/2005/8/layout/hierarchy2"/>
    <dgm:cxn modelId="{D520FBF1-F67E-405D-9293-ECFBF482F5A4}" type="presParOf" srcId="{37DA34BC-AD30-441D-A02A-7D91430A2123}" destId="{DEF2123A-4D12-445E-8E32-39E37E0474C0}" srcOrd="0" destOrd="0" presId="urn:microsoft.com/office/officeart/2005/8/layout/hierarchy2"/>
    <dgm:cxn modelId="{43BA9734-596F-4669-8D8A-34015F3986CC}" type="presParOf" srcId="{37DA34BC-AD30-441D-A02A-7D91430A2123}" destId="{B499D505-96AC-4396-B39D-EC90ACA648BC}" srcOrd="1" destOrd="0" presId="urn:microsoft.com/office/officeart/2005/8/layout/hierarchy2"/>
    <dgm:cxn modelId="{6A348FE3-3661-411E-BBBB-2A6950C1F269}" type="presParOf" srcId="{B499D505-96AC-4396-B39D-EC90ACA648BC}" destId="{28B3F5B2-CA68-4AED-B199-587B54A83B32}" srcOrd="0" destOrd="0" presId="urn:microsoft.com/office/officeart/2005/8/layout/hierarchy2"/>
    <dgm:cxn modelId="{8FFD56AD-1A9B-481F-8DD8-610B2E9698BD}" type="presParOf" srcId="{28B3F5B2-CA68-4AED-B199-587B54A83B32}" destId="{262E0451-4A54-49DB-BBC6-FA3E3A63EE80}" srcOrd="0" destOrd="0" presId="urn:microsoft.com/office/officeart/2005/8/layout/hierarchy2"/>
    <dgm:cxn modelId="{1A4A1CA3-BF05-47CD-A611-BDE2C901EB25}" type="presParOf" srcId="{B499D505-96AC-4396-B39D-EC90ACA648BC}" destId="{6710C15C-5A6A-43A0-8869-5D1115B4CFB5}" srcOrd="1" destOrd="0" presId="urn:microsoft.com/office/officeart/2005/8/layout/hierarchy2"/>
    <dgm:cxn modelId="{025028EE-775B-4EDE-9131-08DA51C7C594}" type="presParOf" srcId="{6710C15C-5A6A-43A0-8869-5D1115B4CFB5}" destId="{0AD30F66-F6DB-4E7A-892E-E7CA266B4E3D}" srcOrd="0" destOrd="0" presId="urn:microsoft.com/office/officeart/2005/8/layout/hierarchy2"/>
    <dgm:cxn modelId="{15F7BE36-5F08-485D-B0A9-D081BA9C448B}" type="presParOf" srcId="{6710C15C-5A6A-43A0-8869-5D1115B4CFB5}" destId="{314CB7FE-8E66-47B4-810A-714586B191BF}" srcOrd="1" destOrd="0" presId="urn:microsoft.com/office/officeart/2005/8/layout/hierarchy2"/>
    <dgm:cxn modelId="{3D204178-E106-4549-BB1D-1C03135A4D3D}" type="presParOf" srcId="{314CB7FE-8E66-47B4-810A-714586B191BF}" destId="{F7C3E300-333B-449A-86A0-5E022AE540AD}" srcOrd="0" destOrd="0" presId="urn:microsoft.com/office/officeart/2005/8/layout/hierarchy2"/>
    <dgm:cxn modelId="{56147405-1A3A-4040-A508-BE350741A7C7}" type="presParOf" srcId="{F7C3E300-333B-449A-86A0-5E022AE540AD}" destId="{DD719E4C-2564-4D3F-80EB-245E99EC4397}" srcOrd="0" destOrd="0" presId="urn:microsoft.com/office/officeart/2005/8/layout/hierarchy2"/>
    <dgm:cxn modelId="{64CDCB9B-0B75-4C62-86B0-0EDE50A8BE43}" type="presParOf" srcId="{314CB7FE-8E66-47B4-810A-714586B191BF}" destId="{9789FCA7-35A7-42D9-84F3-B1BF0B25CE94}" srcOrd="1" destOrd="0" presId="urn:microsoft.com/office/officeart/2005/8/layout/hierarchy2"/>
    <dgm:cxn modelId="{17EBB0BA-0A65-4A89-BF82-1D62BE25285A}" type="presParOf" srcId="{9789FCA7-35A7-42D9-84F3-B1BF0B25CE94}" destId="{D36EA989-2C43-4455-98D8-78FF1D100433}" srcOrd="0" destOrd="0" presId="urn:microsoft.com/office/officeart/2005/8/layout/hierarchy2"/>
    <dgm:cxn modelId="{A58E437F-FA9F-4EEB-A8EA-4CEA4A971047}" type="presParOf" srcId="{9789FCA7-35A7-42D9-84F3-B1BF0B25CE94}" destId="{20CF6D48-286A-4C0E-9555-A442D92D6E18}" srcOrd="1" destOrd="0" presId="urn:microsoft.com/office/officeart/2005/8/layout/hierarchy2"/>
    <dgm:cxn modelId="{115A6AB4-6201-44B6-B7F8-E3EA2B6B960E}" type="presParOf" srcId="{20CF6D48-286A-4C0E-9555-A442D92D6E18}" destId="{2D72F6DD-A15D-4DCB-B69B-FE582968A00A}" srcOrd="0" destOrd="0" presId="urn:microsoft.com/office/officeart/2005/8/layout/hierarchy2"/>
    <dgm:cxn modelId="{EF04DBCC-E467-4458-BCC1-B3506FB18ADA}" type="presParOf" srcId="{2D72F6DD-A15D-4DCB-B69B-FE582968A00A}" destId="{F4BEC185-75D4-4144-8C32-1F30A08B7808}" srcOrd="0" destOrd="0" presId="urn:microsoft.com/office/officeart/2005/8/layout/hierarchy2"/>
    <dgm:cxn modelId="{DD5475C9-7C60-4AB2-B1C7-DFAD4C67E489}" type="presParOf" srcId="{20CF6D48-286A-4C0E-9555-A442D92D6E18}" destId="{903EF496-EF60-45CD-951E-07D48E1D98E5}" srcOrd="1" destOrd="0" presId="urn:microsoft.com/office/officeart/2005/8/layout/hierarchy2"/>
    <dgm:cxn modelId="{117B56BF-4638-4350-9076-27DD3193D1A9}" type="presParOf" srcId="{903EF496-EF60-45CD-951E-07D48E1D98E5}" destId="{3D85101E-2EEF-42E9-B9CC-F1E3353064BD}" srcOrd="0" destOrd="0" presId="urn:microsoft.com/office/officeart/2005/8/layout/hierarchy2"/>
    <dgm:cxn modelId="{F9A703F0-7C3B-401B-8215-C545F97FC2B2}" type="presParOf" srcId="{903EF496-EF60-45CD-951E-07D48E1D98E5}" destId="{3EA7C23B-1DB3-4382-95B0-579AB41CCC0C}" srcOrd="1" destOrd="0" presId="urn:microsoft.com/office/officeart/2005/8/layout/hierarchy2"/>
    <dgm:cxn modelId="{3D3E60AC-374B-46AA-8397-979703B34C3D}" type="presParOf" srcId="{20CF6D48-286A-4C0E-9555-A442D92D6E18}" destId="{C7C0E4E7-0FEA-4D93-920B-69AED7C1F0B3}" srcOrd="2" destOrd="0" presId="urn:microsoft.com/office/officeart/2005/8/layout/hierarchy2"/>
    <dgm:cxn modelId="{10E9256F-B71A-4AB0-9BE9-3EED2F8DD301}" type="presParOf" srcId="{C7C0E4E7-0FEA-4D93-920B-69AED7C1F0B3}" destId="{7504D014-016F-4EF3-9282-975962D557D4}" srcOrd="0" destOrd="0" presId="urn:microsoft.com/office/officeart/2005/8/layout/hierarchy2"/>
    <dgm:cxn modelId="{BBA0F449-6171-4006-9BFB-397A5EA8369D}" type="presParOf" srcId="{20CF6D48-286A-4C0E-9555-A442D92D6E18}" destId="{289264A5-8614-4B7D-989F-DA0FB9EAF51B}" srcOrd="3" destOrd="0" presId="urn:microsoft.com/office/officeart/2005/8/layout/hierarchy2"/>
    <dgm:cxn modelId="{E6800519-2537-4DD2-83B7-CCC91D31BF1E}" type="presParOf" srcId="{289264A5-8614-4B7D-989F-DA0FB9EAF51B}" destId="{7D39265E-1F44-4CC3-ABDD-5B862B4BAECC}" srcOrd="0" destOrd="0" presId="urn:microsoft.com/office/officeart/2005/8/layout/hierarchy2"/>
    <dgm:cxn modelId="{4835F071-C359-441B-80DB-EFA00ED8213D}" type="presParOf" srcId="{289264A5-8614-4B7D-989F-DA0FB9EAF51B}" destId="{B800F10E-C412-493A-A771-1AB279477B84}" srcOrd="1" destOrd="0" presId="urn:microsoft.com/office/officeart/2005/8/layout/hierarchy2"/>
    <dgm:cxn modelId="{8ACFCAC7-0364-46AC-B1FB-28B485F8AC86}" type="presParOf" srcId="{20CF6D48-286A-4C0E-9555-A442D92D6E18}" destId="{2D3ACB86-1D6C-4C20-A461-D5419C09BCBE}" srcOrd="4" destOrd="0" presId="urn:microsoft.com/office/officeart/2005/8/layout/hierarchy2"/>
    <dgm:cxn modelId="{DF91F36C-E632-4E2C-B8B7-E2C20A9725B2}" type="presParOf" srcId="{2D3ACB86-1D6C-4C20-A461-D5419C09BCBE}" destId="{D9BC7074-A843-4D9C-A171-6B702A632683}" srcOrd="0" destOrd="0" presId="urn:microsoft.com/office/officeart/2005/8/layout/hierarchy2"/>
    <dgm:cxn modelId="{40B56410-C011-432E-B8AD-15334B8BC4FE}" type="presParOf" srcId="{20CF6D48-286A-4C0E-9555-A442D92D6E18}" destId="{5E65C6ED-CACE-4073-BACC-6CB529BCA09E}" srcOrd="5" destOrd="0" presId="urn:microsoft.com/office/officeart/2005/8/layout/hierarchy2"/>
    <dgm:cxn modelId="{7F85A316-ABD5-48C7-83D1-B9499F0E63E9}" type="presParOf" srcId="{5E65C6ED-CACE-4073-BACC-6CB529BCA09E}" destId="{CA4FC4BA-2354-46FD-889E-43196B9F1EC9}" srcOrd="0" destOrd="0" presId="urn:microsoft.com/office/officeart/2005/8/layout/hierarchy2"/>
    <dgm:cxn modelId="{0A7A93DA-A4E6-4253-94DD-3BCF09995ADA}" type="presParOf" srcId="{5E65C6ED-CACE-4073-BACC-6CB529BCA09E}" destId="{DF9ECAB8-CF5F-40E7-91A2-DE8BB4C5C5CD}" srcOrd="1" destOrd="0" presId="urn:microsoft.com/office/officeart/2005/8/layout/hierarchy2"/>
    <dgm:cxn modelId="{0581C2FE-72E2-498E-B07B-6415DB308BFA}" type="presParOf" srcId="{314CB7FE-8E66-47B4-810A-714586B191BF}" destId="{A72343AB-7A65-4DC5-AD4F-4EA9B695986E}" srcOrd="2" destOrd="0" presId="urn:microsoft.com/office/officeart/2005/8/layout/hierarchy2"/>
    <dgm:cxn modelId="{AD084981-47E9-4ED1-A633-0A70AC8B1154}" type="presParOf" srcId="{A72343AB-7A65-4DC5-AD4F-4EA9B695986E}" destId="{9A253A20-08D4-459A-909F-EC230E54937F}" srcOrd="0" destOrd="0" presId="urn:microsoft.com/office/officeart/2005/8/layout/hierarchy2"/>
    <dgm:cxn modelId="{3B35FF97-7DE3-4183-A1B7-381208D797C9}" type="presParOf" srcId="{314CB7FE-8E66-47B4-810A-714586B191BF}" destId="{D3B29BD4-CB80-464C-A8E9-120791EC4390}" srcOrd="3" destOrd="0" presId="urn:microsoft.com/office/officeart/2005/8/layout/hierarchy2"/>
    <dgm:cxn modelId="{7D0F109A-F807-4D77-A74C-1D472A56DB92}" type="presParOf" srcId="{D3B29BD4-CB80-464C-A8E9-120791EC4390}" destId="{08E49B1F-82BC-4503-8C87-375897E5D2BA}" srcOrd="0" destOrd="0" presId="urn:microsoft.com/office/officeart/2005/8/layout/hierarchy2"/>
    <dgm:cxn modelId="{FBEB5DE7-479D-45A8-BAA8-AEBB0645EFC1}" type="presParOf" srcId="{D3B29BD4-CB80-464C-A8E9-120791EC4390}" destId="{46DD9161-23A7-4912-8778-70F6EB43F387}" srcOrd="1" destOrd="0" presId="urn:microsoft.com/office/officeart/2005/8/layout/hierarchy2"/>
    <dgm:cxn modelId="{BC52A3EE-460F-4097-9B6B-7C32BA95CD16}" type="presParOf" srcId="{46DD9161-23A7-4912-8778-70F6EB43F387}" destId="{7E795012-E63F-4AF8-8FAB-26F08590719C}" srcOrd="0" destOrd="0" presId="urn:microsoft.com/office/officeart/2005/8/layout/hierarchy2"/>
    <dgm:cxn modelId="{BF37C091-0030-40CA-92BB-7BCB4A2407C5}" type="presParOf" srcId="{7E795012-E63F-4AF8-8FAB-26F08590719C}" destId="{F838A386-9772-42E7-9EC8-43ABC5F2DFDF}" srcOrd="0" destOrd="0" presId="urn:microsoft.com/office/officeart/2005/8/layout/hierarchy2"/>
    <dgm:cxn modelId="{B5392B69-B617-4909-B602-9BBB25EF85C1}" type="presParOf" srcId="{46DD9161-23A7-4912-8778-70F6EB43F387}" destId="{6F79B7EB-9990-4F24-992D-E0AF4BF1BDE2}" srcOrd="1" destOrd="0" presId="urn:microsoft.com/office/officeart/2005/8/layout/hierarchy2"/>
    <dgm:cxn modelId="{70761A1E-4DB7-45CE-BCCE-D326218B1A66}" type="presParOf" srcId="{6F79B7EB-9990-4F24-992D-E0AF4BF1BDE2}" destId="{6A7D0E53-2F37-4B92-93E4-1B2576CFF2B4}" srcOrd="0" destOrd="0" presId="urn:microsoft.com/office/officeart/2005/8/layout/hierarchy2"/>
    <dgm:cxn modelId="{E579A23A-76F4-4F16-8B89-911693C447CA}" type="presParOf" srcId="{6F79B7EB-9990-4F24-992D-E0AF4BF1BDE2}" destId="{1D3496D5-92F9-4837-8BB6-AE2584137867}" srcOrd="1" destOrd="0" presId="urn:microsoft.com/office/officeart/2005/8/layout/hierarchy2"/>
    <dgm:cxn modelId="{87654976-5D94-4D04-8107-5A7F8608F422}" type="presParOf" srcId="{46DD9161-23A7-4912-8778-70F6EB43F387}" destId="{FB09EA8A-A689-4C8E-B0DA-7D6D5B94E1BE}" srcOrd="2" destOrd="0" presId="urn:microsoft.com/office/officeart/2005/8/layout/hierarchy2"/>
    <dgm:cxn modelId="{9A01ECBF-ED25-4446-8981-015FD7803957}" type="presParOf" srcId="{FB09EA8A-A689-4C8E-B0DA-7D6D5B94E1BE}" destId="{F17FCC33-3A77-4133-8E5E-1D5889D75CB5}" srcOrd="0" destOrd="0" presId="urn:microsoft.com/office/officeart/2005/8/layout/hierarchy2"/>
    <dgm:cxn modelId="{DD72E6AB-92BF-49AD-B191-AB5D23E430E9}" type="presParOf" srcId="{46DD9161-23A7-4912-8778-70F6EB43F387}" destId="{5E96B3BE-7254-4034-AEFB-A3D6D6CE14A1}" srcOrd="3" destOrd="0" presId="urn:microsoft.com/office/officeart/2005/8/layout/hierarchy2"/>
    <dgm:cxn modelId="{FFB9FFFD-4934-417F-89DF-8C8BD2969142}" type="presParOf" srcId="{5E96B3BE-7254-4034-AEFB-A3D6D6CE14A1}" destId="{5917014E-C932-4AE2-A175-8504F72657D4}" srcOrd="0" destOrd="0" presId="urn:microsoft.com/office/officeart/2005/8/layout/hierarchy2"/>
    <dgm:cxn modelId="{B0CBEF80-3E33-4B43-A7F2-B7622BF90CE3}" type="presParOf" srcId="{5E96B3BE-7254-4034-AEFB-A3D6D6CE14A1}" destId="{DC9B2C1D-4298-4336-A86C-F21A17F4D5D8}" srcOrd="1" destOrd="0" presId="urn:microsoft.com/office/officeart/2005/8/layout/hierarchy2"/>
    <dgm:cxn modelId="{C57BD41E-C1AE-4483-BB9A-5753D26FE63F}" type="presParOf" srcId="{46DD9161-23A7-4912-8778-70F6EB43F387}" destId="{C084AE3E-1F06-4E8B-887D-3FA523562C97}" srcOrd="4" destOrd="0" presId="urn:microsoft.com/office/officeart/2005/8/layout/hierarchy2"/>
    <dgm:cxn modelId="{414DFEF2-5F36-429C-974A-766433E1CF9A}" type="presParOf" srcId="{C084AE3E-1F06-4E8B-887D-3FA523562C97}" destId="{EA83BA88-33C7-45B1-B7D2-9707A1171439}" srcOrd="0" destOrd="0" presId="urn:microsoft.com/office/officeart/2005/8/layout/hierarchy2"/>
    <dgm:cxn modelId="{5DF42A20-3DE0-4F58-870B-C4EB770A0391}" type="presParOf" srcId="{46DD9161-23A7-4912-8778-70F6EB43F387}" destId="{A1157005-4EA8-4824-969F-575558885A45}" srcOrd="5" destOrd="0" presId="urn:microsoft.com/office/officeart/2005/8/layout/hierarchy2"/>
    <dgm:cxn modelId="{557FC17D-05E6-4200-B8FA-6377AD621149}" type="presParOf" srcId="{A1157005-4EA8-4824-969F-575558885A45}" destId="{0751679A-D16A-41F6-B4B7-5426F6E89405}" srcOrd="0" destOrd="0" presId="urn:microsoft.com/office/officeart/2005/8/layout/hierarchy2"/>
    <dgm:cxn modelId="{43F3496F-F45D-4C09-A88F-C2BD85C1ED2D}" type="presParOf" srcId="{A1157005-4EA8-4824-969F-575558885A45}" destId="{3AEFF5D4-E2F1-44D1-A7B9-53D742A394B7}" srcOrd="1" destOrd="0" presId="urn:microsoft.com/office/officeart/2005/8/layout/hierarchy2"/>
    <dgm:cxn modelId="{7DC05432-48CC-4A50-987F-7DFDC8D1A7B7}" type="presParOf" srcId="{B499D505-96AC-4396-B39D-EC90ACA648BC}" destId="{FD065DB2-CE05-4A01-A4B4-FCCB7DAA4AE1}" srcOrd="2" destOrd="0" presId="urn:microsoft.com/office/officeart/2005/8/layout/hierarchy2"/>
    <dgm:cxn modelId="{A08621A5-B47A-4BBA-BE98-3AD7D99A74F7}" type="presParOf" srcId="{FD065DB2-CE05-4A01-A4B4-FCCB7DAA4AE1}" destId="{9BE4DA86-1908-4CFA-AA9C-48F10CB1502C}" srcOrd="0" destOrd="0" presId="urn:microsoft.com/office/officeart/2005/8/layout/hierarchy2"/>
    <dgm:cxn modelId="{50B7E6E9-AA0B-4033-8107-477EF2CD5D48}" type="presParOf" srcId="{B499D505-96AC-4396-B39D-EC90ACA648BC}" destId="{4F40F79D-F475-4698-8950-2044331EA54B}" srcOrd="3" destOrd="0" presId="urn:microsoft.com/office/officeart/2005/8/layout/hierarchy2"/>
    <dgm:cxn modelId="{8AEB5B3C-BBA9-4A22-A791-65EEF35A7713}" type="presParOf" srcId="{4F40F79D-F475-4698-8950-2044331EA54B}" destId="{459E17A4-AB26-491B-88CB-B521E07F48ED}" srcOrd="0" destOrd="0" presId="urn:microsoft.com/office/officeart/2005/8/layout/hierarchy2"/>
    <dgm:cxn modelId="{F49065A0-81AE-4F71-90BC-51DF23E68015}" type="presParOf" srcId="{4F40F79D-F475-4698-8950-2044331EA54B}" destId="{0B776657-8FE2-41A4-9FBA-8BFEBB2B79B1}" srcOrd="1" destOrd="0" presId="urn:microsoft.com/office/officeart/2005/8/layout/hierarchy2"/>
    <dgm:cxn modelId="{91B34DC9-5836-4AF2-8790-84CC7017FBD6}" type="presParOf" srcId="{0B776657-8FE2-41A4-9FBA-8BFEBB2B79B1}" destId="{70750688-2CD5-48EA-9DFA-0532AB8689B7}" srcOrd="0" destOrd="0" presId="urn:microsoft.com/office/officeart/2005/8/layout/hierarchy2"/>
    <dgm:cxn modelId="{51D651DE-2196-44B7-814A-B41CCDD60B2B}" type="presParOf" srcId="{70750688-2CD5-48EA-9DFA-0532AB8689B7}" destId="{D9B1E5EA-2B37-48A3-B19D-0A06D9D4FFE7}" srcOrd="0" destOrd="0" presId="urn:microsoft.com/office/officeart/2005/8/layout/hierarchy2"/>
    <dgm:cxn modelId="{F144777E-B913-4025-A1E2-F2BF3738A3F7}" type="presParOf" srcId="{0B776657-8FE2-41A4-9FBA-8BFEBB2B79B1}" destId="{E2F06D3C-CEA9-4434-B427-7256B5CAB80A}" srcOrd="1" destOrd="0" presId="urn:microsoft.com/office/officeart/2005/8/layout/hierarchy2"/>
    <dgm:cxn modelId="{975ACAEC-3E08-4E65-BD40-60AFC3958E51}" type="presParOf" srcId="{E2F06D3C-CEA9-4434-B427-7256B5CAB80A}" destId="{D459194F-AED4-4174-8B31-87799C2886A5}" srcOrd="0" destOrd="0" presId="urn:microsoft.com/office/officeart/2005/8/layout/hierarchy2"/>
    <dgm:cxn modelId="{0B86EEAE-2D1F-4C70-8AFD-635F4E19452A}" type="presParOf" srcId="{E2F06D3C-CEA9-4434-B427-7256B5CAB80A}" destId="{3C1DACFC-2449-4B52-B054-CDC45E6A3773}" srcOrd="1" destOrd="0" presId="urn:microsoft.com/office/officeart/2005/8/layout/hierarchy2"/>
    <dgm:cxn modelId="{056832C7-FC6C-45B9-8414-A60605D35AF2}" type="presParOf" srcId="{3C1DACFC-2449-4B52-B054-CDC45E6A3773}" destId="{833A395B-CB82-4F24-8907-14702C095340}" srcOrd="0" destOrd="0" presId="urn:microsoft.com/office/officeart/2005/8/layout/hierarchy2"/>
    <dgm:cxn modelId="{38CF7F8C-AC6D-4F6B-9F32-7E6BF115444C}" type="presParOf" srcId="{833A395B-CB82-4F24-8907-14702C095340}" destId="{D7F14472-C0A3-4C8F-8DA6-DA04A2245AF5}" srcOrd="0" destOrd="0" presId="urn:microsoft.com/office/officeart/2005/8/layout/hierarchy2"/>
    <dgm:cxn modelId="{7A06D8A7-C0FB-442C-9F4F-3D2FF8D36C43}" type="presParOf" srcId="{3C1DACFC-2449-4B52-B054-CDC45E6A3773}" destId="{03719ED0-782A-4670-ABDE-F8C6952FC8B5}" srcOrd="1" destOrd="0" presId="urn:microsoft.com/office/officeart/2005/8/layout/hierarchy2"/>
    <dgm:cxn modelId="{E87953CB-DAED-4490-8459-B98574540508}" type="presParOf" srcId="{03719ED0-782A-4670-ABDE-F8C6952FC8B5}" destId="{1E1BA1A7-DE21-4CF3-97B9-40774DB0D11C}" srcOrd="0" destOrd="0" presId="urn:microsoft.com/office/officeart/2005/8/layout/hierarchy2"/>
    <dgm:cxn modelId="{9362C35C-9BB1-444A-B869-84A030E77245}" type="presParOf" srcId="{03719ED0-782A-4670-ABDE-F8C6952FC8B5}" destId="{2C8764F9-E4FA-417F-B45E-5D67ACF0894A}" srcOrd="1" destOrd="0" presId="urn:microsoft.com/office/officeart/2005/8/layout/hierarchy2"/>
    <dgm:cxn modelId="{400DEAFD-C9B4-477A-A013-0B2422F16752}" type="presParOf" srcId="{3C1DACFC-2449-4B52-B054-CDC45E6A3773}" destId="{0BE04D19-2813-40C9-B640-5108B5D53744}" srcOrd="2" destOrd="0" presId="urn:microsoft.com/office/officeart/2005/8/layout/hierarchy2"/>
    <dgm:cxn modelId="{6239B658-B46D-4C98-936C-F9F6D5C90646}" type="presParOf" srcId="{0BE04D19-2813-40C9-B640-5108B5D53744}" destId="{B7C01797-2BC8-47E4-B89F-4AA848FB5D79}" srcOrd="0" destOrd="0" presId="urn:microsoft.com/office/officeart/2005/8/layout/hierarchy2"/>
    <dgm:cxn modelId="{67FA2480-406C-40E5-99CE-FF283F084FA1}" type="presParOf" srcId="{3C1DACFC-2449-4B52-B054-CDC45E6A3773}" destId="{D3346D44-0E6D-44E3-90F4-02D579E6D7DC}" srcOrd="3" destOrd="0" presId="urn:microsoft.com/office/officeart/2005/8/layout/hierarchy2"/>
    <dgm:cxn modelId="{8DE61072-8D8A-4477-AF80-FC7E2C29BE95}" type="presParOf" srcId="{D3346D44-0E6D-44E3-90F4-02D579E6D7DC}" destId="{BA0F88C3-ADF5-41AC-84B9-DFE234C44BB7}" srcOrd="0" destOrd="0" presId="urn:microsoft.com/office/officeart/2005/8/layout/hierarchy2"/>
    <dgm:cxn modelId="{CC1F26B3-24B7-4ECA-B51F-4E737A3EC7A6}" type="presParOf" srcId="{D3346D44-0E6D-44E3-90F4-02D579E6D7DC}" destId="{F9473390-FCBE-449F-9693-587994241B84}" srcOrd="1" destOrd="0" presId="urn:microsoft.com/office/officeart/2005/8/layout/hierarchy2"/>
    <dgm:cxn modelId="{16429BFC-67C3-4A88-9056-39C28506122C}" type="presParOf" srcId="{3C1DACFC-2449-4B52-B054-CDC45E6A3773}" destId="{A94FF7F6-3157-48BC-AB78-9BF115E62562}" srcOrd="4" destOrd="0" presId="urn:microsoft.com/office/officeart/2005/8/layout/hierarchy2"/>
    <dgm:cxn modelId="{57337DC1-5F91-4170-9D75-356CF214BAB4}" type="presParOf" srcId="{A94FF7F6-3157-48BC-AB78-9BF115E62562}" destId="{25DA9BA5-3CD3-4984-90D0-52396D8BB21C}" srcOrd="0" destOrd="0" presId="urn:microsoft.com/office/officeart/2005/8/layout/hierarchy2"/>
    <dgm:cxn modelId="{7EDA8DA9-7180-4B21-87C3-E27C95E2D6E1}" type="presParOf" srcId="{3C1DACFC-2449-4B52-B054-CDC45E6A3773}" destId="{07161172-0AAE-4BA8-A5BE-99C45DA6C59E}" srcOrd="5" destOrd="0" presId="urn:microsoft.com/office/officeart/2005/8/layout/hierarchy2"/>
    <dgm:cxn modelId="{A9BED265-DC29-4977-9BCF-DE4AE3B7CB7A}" type="presParOf" srcId="{07161172-0AAE-4BA8-A5BE-99C45DA6C59E}" destId="{428AF6C1-C773-4D0C-BDA6-0C781FEA87F9}" srcOrd="0" destOrd="0" presId="urn:microsoft.com/office/officeart/2005/8/layout/hierarchy2"/>
    <dgm:cxn modelId="{02BC8B52-0057-4ACC-9D05-5054DA92ADC7}" type="presParOf" srcId="{07161172-0AAE-4BA8-A5BE-99C45DA6C59E}" destId="{FC58246C-9D6D-4FB5-B1E1-FABB864336A6}" srcOrd="1" destOrd="0" presId="urn:microsoft.com/office/officeart/2005/8/layout/hierarchy2"/>
    <dgm:cxn modelId="{0A3E9F10-E440-49A6-9E98-182A2B2D05C9}" type="presParOf" srcId="{68541DA3-D096-4F5E-BDA6-505E0E82E76C}" destId="{B3641818-8B28-4665-A8BE-01567E121FA2}" srcOrd="1" destOrd="0" presId="urn:microsoft.com/office/officeart/2005/8/layout/hierarchy2"/>
    <dgm:cxn modelId="{ED2221F8-C58E-4624-9EAD-8E7F741B9803}" type="presParOf" srcId="{B3641818-8B28-4665-A8BE-01567E121FA2}" destId="{2C7381FD-57B5-45E5-A8C9-C91F65640AAA}" srcOrd="0" destOrd="0" presId="urn:microsoft.com/office/officeart/2005/8/layout/hierarchy2"/>
    <dgm:cxn modelId="{F4E23754-C572-4E90-BB9A-877DBC6FD3CA}" type="presParOf" srcId="{B3641818-8B28-4665-A8BE-01567E121FA2}" destId="{163FDD0A-5759-4A63-B61C-8F0A58C1897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4FE6F-C331-4DB1-8069-0B3707B8CD93}" type="doc">
      <dgm:prSet loTypeId="urn:microsoft.com/office/officeart/2005/8/layout/vList3#1" loCatId="list" qsTypeId="urn:microsoft.com/office/officeart/2005/8/quickstyle/simple5" qsCatId="simple" csTypeId="urn:microsoft.com/office/officeart/2005/8/colors/colorful2" csCatId="colorful" phldr="1"/>
      <dgm:spPr/>
      <dgm:t>
        <a:bodyPr/>
        <a:lstStyle/>
        <a:p>
          <a:endParaRPr lang="id-ID"/>
        </a:p>
      </dgm:t>
    </dgm:pt>
    <dgm:pt modelId="{E6388030-DD97-4791-B2E7-6A26B02063F2}">
      <dgm:prSet phldrT="[Text]" custT="1"/>
      <dgm:spPr/>
      <dgm:t>
        <a:bodyPr/>
        <a:lstStyle/>
        <a:p>
          <a:pPr marL="0" indent="0" algn="l"/>
          <a:r>
            <a:rPr lang="id-ID" sz="1700" dirty="0">
              <a:solidFill>
                <a:schemeClr val="tx1"/>
              </a:solidFill>
              <a:latin typeface="Segoe UI" pitchFamily="34" charset="0"/>
              <a:ea typeface="Segoe UI" pitchFamily="34" charset="0"/>
              <a:cs typeface="Segoe UI" pitchFamily="34" charset="0"/>
            </a:rPr>
            <a:t>Penilaian Prestasi Kerja PNS dimaksudkan untuk mewujudkan PNS yang profesional dan berkinerja dalam rangka mendukung reformasi birokrasi</a:t>
          </a:r>
        </a:p>
      </dgm:t>
    </dgm:pt>
    <dgm:pt modelId="{65D80CD1-EDFE-48CF-8F08-C0F977B6FAC0}" type="parTrans" cxnId="{A802CB56-47C9-43FB-A66F-4F201256DF91}">
      <dgm:prSet/>
      <dgm:spPr/>
      <dgm:t>
        <a:bodyPr/>
        <a:lstStyle/>
        <a:p>
          <a:endParaRPr lang="id-ID"/>
        </a:p>
      </dgm:t>
    </dgm:pt>
    <dgm:pt modelId="{0BEF7398-A850-4823-A7FC-A537BB9BBFFD}" type="sibTrans" cxnId="{A802CB56-47C9-43FB-A66F-4F201256DF91}">
      <dgm:prSet/>
      <dgm:spPr/>
      <dgm:t>
        <a:bodyPr/>
        <a:lstStyle/>
        <a:p>
          <a:endParaRPr lang="id-ID"/>
        </a:p>
      </dgm:t>
    </dgm:pt>
    <dgm:pt modelId="{C2437463-B62E-41D0-924D-93FBC9F13DD4}">
      <dgm:prSet phldrT="[Text]" custT="1"/>
      <dgm:spPr/>
      <dgm:t>
        <a:bodyPr/>
        <a:lstStyle/>
        <a:p>
          <a:pPr algn="l"/>
          <a:r>
            <a:rPr lang="id-ID" sz="1700" dirty="0">
              <a:solidFill>
                <a:schemeClr val="tx1"/>
              </a:solidFill>
              <a:latin typeface="Segoe UI" pitchFamily="34" charset="0"/>
              <a:ea typeface="Segoe UI" pitchFamily="34" charset="0"/>
              <a:cs typeface="Segoe UI" pitchFamily="34" charset="0"/>
            </a:rPr>
            <a:t>Penilaian Prestasi Kerja PNS akan diterapkan/ diimplementasikan mulai tanggal 1 Januari 2014</a:t>
          </a:r>
        </a:p>
      </dgm:t>
    </dgm:pt>
    <dgm:pt modelId="{EA37B2A6-47CD-4879-B2F9-24E14B886AA5}" type="parTrans" cxnId="{EB2466F9-3576-444D-B468-15E9A6498407}">
      <dgm:prSet/>
      <dgm:spPr/>
      <dgm:t>
        <a:bodyPr/>
        <a:lstStyle/>
        <a:p>
          <a:endParaRPr lang="id-ID"/>
        </a:p>
      </dgm:t>
    </dgm:pt>
    <dgm:pt modelId="{8D8C7914-F385-46D1-A711-C0FC7E4C5D40}" type="sibTrans" cxnId="{EB2466F9-3576-444D-B468-15E9A6498407}">
      <dgm:prSet/>
      <dgm:spPr/>
      <dgm:t>
        <a:bodyPr/>
        <a:lstStyle/>
        <a:p>
          <a:endParaRPr lang="id-ID"/>
        </a:p>
      </dgm:t>
    </dgm:pt>
    <dgm:pt modelId="{2D4247F0-6912-4462-BD2A-699CE682C1A7}">
      <dgm:prSet phldrT="[Text]" custT="1"/>
      <dgm:spPr/>
      <dgm:t>
        <a:bodyPr/>
        <a:lstStyle/>
        <a:p>
          <a:pPr algn="l"/>
          <a:r>
            <a:rPr lang="id-ID" sz="1700" dirty="0">
              <a:solidFill>
                <a:schemeClr val="tx1"/>
              </a:solidFill>
              <a:latin typeface="Segoe UI" pitchFamily="34" charset="0"/>
              <a:ea typeface="Segoe UI" pitchFamily="34" charset="0"/>
              <a:cs typeface="Segoe UI" pitchFamily="34" charset="0"/>
            </a:rPr>
            <a:t>Agar dalam pelaksanaannya dapat berjalan efektif, diharapkan pimpinan instansi menerapkan langkah-langkah yang diperlukan </a:t>
          </a:r>
        </a:p>
      </dgm:t>
    </dgm:pt>
    <dgm:pt modelId="{7B5FE7E4-9670-45AC-9D14-CE67488CA809}" type="parTrans" cxnId="{8448BE0A-8F68-4099-8483-28B86505403E}">
      <dgm:prSet/>
      <dgm:spPr/>
      <dgm:t>
        <a:bodyPr/>
        <a:lstStyle/>
        <a:p>
          <a:endParaRPr lang="id-ID"/>
        </a:p>
      </dgm:t>
    </dgm:pt>
    <dgm:pt modelId="{36C2C8D0-FADB-4CEE-B348-32C02E7F43AB}" type="sibTrans" cxnId="{8448BE0A-8F68-4099-8483-28B86505403E}">
      <dgm:prSet/>
      <dgm:spPr/>
      <dgm:t>
        <a:bodyPr/>
        <a:lstStyle/>
        <a:p>
          <a:endParaRPr lang="id-ID"/>
        </a:p>
      </dgm:t>
    </dgm:pt>
    <dgm:pt modelId="{170A1473-E758-4162-8CD8-837B554267D7}">
      <dgm:prSet phldrT="[Text]" custT="1"/>
      <dgm:spPr/>
      <dgm:t>
        <a:bodyPr/>
        <a:lstStyle/>
        <a:p>
          <a:pPr algn="l"/>
          <a:r>
            <a:rPr lang="id-ID" sz="1700" dirty="0">
              <a:solidFill>
                <a:srgbClr val="002060"/>
              </a:solidFill>
              <a:latin typeface="Segoe UI" pitchFamily="34" charset="0"/>
              <a:ea typeface="Segoe UI" pitchFamily="34" charset="0"/>
              <a:cs typeface="Segoe UI" pitchFamily="34" charset="0"/>
            </a:rPr>
            <a:t>Penilaian Prestasi Kerja dilakukan dengan cara menggabungkan penilaian SKP dengan penilaian perilaku kerja</a:t>
          </a:r>
        </a:p>
      </dgm:t>
    </dgm:pt>
    <dgm:pt modelId="{E4B66A88-7DEE-4D22-8EEF-43D8007F18CD}" type="parTrans" cxnId="{75934808-2395-4F65-964D-2535AAF742EA}">
      <dgm:prSet/>
      <dgm:spPr/>
      <dgm:t>
        <a:bodyPr/>
        <a:lstStyle/>
        <a:p>
          <a:endParaRPr lang="id-ID"/>
        </a:p>
      </dgm:t>
    </dgm:pt>
    <dgm:pt modelId="{E88630F6-D996-4D2C-8334-00270098350D}" type="sibTrans" cxnId="{75934808-2395-4F65-964D-2535AAF742EA}">
      <dgm:prSet/>
      <dgm:spPr/>
      <dgm:t>
        <a:bodyPr/>
        <a:lstStyle/>
        <a:p>
          <a:endParaRPr lang="id-ID"/>
        </a:p>
      </dgm:t>
    </dgm:pt>
    <dgm:pt modelId="{4C298781-E423-4EBC-A62C-CA75BB5D615B}">
      <dgm:prSet phldrT="[Text]" custT="1"/>
      <dgm:spPr/>
      <dgm:t>
        <a:bodyPr/>
        <a:lstStyle/>
        <a:p>
          <a:pPr algn="l"/>
          <a:r>
            <a:rPr lang="id-ID" sz="1700" dirty="0">
              <a:solidFill>
                <a:schemeClr val="tx1"/>
              </a:solidFill>
              <a:latin typeface="Segoe UI" pitchFamily="34" charset="0"/>
              <a:ea typeface="Segoe UI" pitchFamily="34" charset="0"/>
              <a:cs typeface="Segoe UI" pitchFamily="34" charset="0"/>
            </a:rPr>
            <a:t>Saat ini sedang dilakukan proses revisi PP 46/2011 sebagai penyesuaian terhadap substansi penilaian kinerja sebagaimana diatur dalam UU 5/2014</a:t>
          </a:r>
        </a:p>
      </dgm:t>
    </dgm:pt>
    <dgm:pt modelId="{17738832-1440-42FE-A584-4B7FAC0B777E}" type="parTrans" cxnId="{0C917505-B7AB-440E-805E-148886AE77D5}">
      <dgm:prSet/>
      <dgm:spPr/>
      <dgm:t>
        <a:bodyPr/>
        <a:lstStyle/>
        <a:p>
          <a:endParaRPr lang="id-ID"/>
        </a:p>
      </dgm:t>
    </dgm:pt>
    <dgm:pt modelId="{28997D63-E7E8-4BBE-A602-E252E228E75D}" type="sibTrans" cxnId="{0C917505-B7AB-440E-805E-148886AE77D5}">
      <dgm:prSet/>
      <dgm:spPr/>
      <dgm:t>
        <a:bodyPr/>
        <a:lstStyle/>
        <a:p>
          <a:endParaRPr lang="id-ID"/>
        </a:p>
      </dgm:t>
    </dgm:pt>
    <dgm:pt modelId="{26664344-F6EE-4DEF-B46F-E34A3EF71A74}" type="pres">
      <dgm:prSet presAssocID="{EE14FE6F-C331-4DB1-8069-0B3707B8CD93}" presName="linearFlow" presStyleCnt="0">
        <dgm:presLayoutVars>
          <dgm:dir/>
          <dgm:resizeHandles val="exact"/>
        </dgm:presLayoutVars>
      </dgm:prSet>
      <dgm:spPr/>
      <dgm:t>
        <a:bodyPr/>
        <a:lstStyle/>
        <a:p>
          <a:endParaRPr lang="en-US"/>
        </a:p>
      </dgm:t>
    </dgm:pt>
    <dgm:pt modelId="{D6714A3B-9FF8-42B9-9FB3-22901848B9CB}" type="pres">
      <dgm:prSet presAssocID="{E6388030-DD97-4791-B2E7-6A26B02063F2}" presName="composite" presStyleCnt="0"/>
      <dgm:spPr/>
    </dgm:pt>
    <dgm:pt modelId="{E8D77E52-B0A9-4299-A54E-26C292DA3AB7}" type="pres">
      <dgm:prSet presAssocID="{E6388030-DD97-4791-B2E7-6A26B02063F2}" presName="imgShp" presStyleLbl="fgImgPlace1" presStyleIdx="0" presStyleCnt="5"/>
      <dgm:spPr/>
    </dgm:pt>
    <dgm:pt modelId="{2B52C055-7A6A-4873-A605-AA3618A012D4}" type="pres">
      <dgm:prSet presAssocID="{E6388030-DD97-4791-B2E7-6A26B02063F2}" presName="txShp" presStyleLbl="node1" presStyleIdx="0" presStyleCnt="5">
        <dgm:presLayoutVars>
          <dgm:bulletEnabled val="1"/>
        </dgm:presLayoutVars>
      </dgm:prSet>
      <dgm:spPr/>
      <dgm:t>
        <a:bodyPr/>
        <a:lstStyle/>
        <a:p>
          <a:endParaRPr lang="en-US"/>
        </a:p>
      </dgm:t>
    </dgm:pt>
    <dgm:pt modelId="{5E3CB49C-C6A7-49DA-8F70-5164BB80BC65}" type="pres">
      <dgm:prSet presAssocID="{0BEF7398-A850-4823-A7FC-A537BB9BBFFD}" presName="spacing" presStyleCnt="0"/>
      <dgm:spPr/>
    </dgm:pt>
    <dgm:pt modelId="{959E9138-9BB0-4489-9734-F4D549751AC7}" type="pres">
      <dgm:prSet presAssocID="{C2437463-B62E-41D0-924D-93FBC9F13DD4}" presName="composite" presStyleCnt="0"/>
      <dgm:spPr/>
    </dgm:pt>
    <dgm:pt modelId="{2773EF1B-9355-4444-B458-2A0FB4812AAE}" type="pres">
      <dgm:prSet presAssocID="{C2437463-B62E-41D0-924D-93FBC9F13DD4}" presName="imgShp" presStyleLbl="fgImgPlace1" presStyleIdx="1" presStyleCnt="5"/>
      <dgm:spPr/>
    </dgm:pt>
    <dgm:pt modelId="{C11B9882-778F-40B0-A33C-69BDF00CAAF9}" type="pres">
      <dgm:prSet presAssocID="{C2437463-B62E-41D0-924D-93FBC9F13DD4}" presName="txShp" presStyleLbl="node1" presStyleIdx="1" presStyleCnt="5">
        <dgm:presLayoutVars>
          <dgm:bulletEnabled val="1"/>
        </dgm:presLayoutVars>
      </dgm:prSet>
      <dgm:spPr/>
      <dgm:t>
        <a:bodyPr/>
        <a:lstStyle/>
        <a:p>
          <a:endParaRPr lang="en-US"/>
        </a:p>
      </dgm:t>
    </dgm:pt>
    <dgm:pt modelId="{91844CE5-C793-46ED-8F0C-90B550B16C1A}" type="pres">
      <dgm:prSet presAssocID="{8D8C7914-F385-46D1-A711-C0FC7E4C5D40}" presName="spacing" presStyleCnt="0"/>
      <dgm:spPr/>
    </dgm:pt>
    <dgm:pt modelId="{79F129DD-2CEC-40E8-ABCC-E53491E1F372}" type="pres">
      <dgm:prSet presAssocID="{2D4247F0-6912-4462-BD2A-699CE682C1A7}" presName="composite" presStyleCnt="0"/>
      <dgm:spPr/>
    </dgm:pt>
    <dgm:pt modelId="{256AFF76-14FE-40F5-92BF-9777431369B6}" type="pres">
      <dgm:prSet presAssocID="{2D4247F0-6912-4462-BD2A-699CE682C1A7}" presName="imgShp" presStyleLbl="fgImgPlace1" presStyleIdx="2" presStyleCnt="5"/>
      <dgm:spPr/>
    </dgm:pt>
    <dgm:pt modelId="{6BFEC6D7-0F08-4476-90F7-B3F70F634F88}" type="pres">
      <dgm:prSet presAssocID="{2D4247F0-6912-4462-BD2A-699CE682C1A7}" presName="txShp" presStyleLbl="node1" presStyleIdx="2" presStyleCnt="5">
        <dgm:presLayoutVars>
          <dgm:bulletEnabled val="1"/>
        </dgm:presLayoutVars>
      </dgm:prSet>
      <dgm:spPr/>
      <dgm:t>
        <a:bodyPr/>
        <a:lstStyle/>
        <a:p>
          <a:endParaRPr lang="en-US"/>
        </a:p>
      </dgm:t>
    </dgm:pt>
    <dgm:pt modelId="{C61213C8-A9AA-4EBB-90BD-9BD0CAD8862F}" type="pres">
      <dgm:prSet presAssocID="{36C2C8D0-FADB-4CEE-B348-32C02E7F43AB}" presName="spacing" presStyleCnt="0"/>
      <dgm:spPr/>
    </dgm:pt>
    <dgm:pt modelId="{22A91039-03B1-4C4B-AA62-18B4F330C44A}" type="pres">
      <dgm:prSet presAssocID="{170A1473-E758-4162-8CD8-837B554267D7}" presName="composite" presStyleCnt="0"/>
      <dgm:spPr/>
    </dgm:pt>
    <dgm:pt modelId="{0557D5CF-F977-4905-9407-A04F0EB7E3E1}" type="pres">
      <dgm:prSet presAssocID="{170A1473-E758-4162-8CD8-837B554267D7}" presName="imgShp" presStyleLbl="fgImgPlace1" presStyleIdx="3" presStyleCnt="5"/>
      <dgm:spPr/>
    </dgm:pt>
    <dgm:pt modelId="{E4A2133E-CE3E-4953-90BA-30125A87F18D}" type="pres">
      <dgm:prSet presAssocID="{170A1473-E758-4162-8CD8-837B554267D7}" presName="txShp" presStyleLbl="node1" presStyleIdx="3" presStyleCnt="5">
        <dgm:presLayoutVars>
          <dgm:bulletEnabled val="1"/>
        </dgm:presLayoutVars>
      </dgm:prSet>
      <dgm:spPr/>
      <dgm:t>
        <a:bodyPr/>
        <a:lstStyle/>
        <a:p>
          <a:endParaRPr lang="en-US"/>
        </a:p>
      </dgm:t>
    </dgm:pt>
    <dgm:pt modelId="{DD731C60-5A7D-462B-8242-87BBD08F88D8}" type="pres">
      <dgm:prSet presAssocID="{E88630F6-D996-4D2C-8334-00270098350D}" presName="spacing" presStyleCnt="0"/>
      <dgm:spPr/>
    </dgm:pt>
    <dgm:pt modelId="{BE09E705-A6BD-4075-8F6A-F94EE260EA97}" type="pres">
      <dgm:prSet presAssocID="{4C298781-E423-4EBC-A62C-CA75BB5D615B}" presName="composite" presStyleCnt="0"/>
      <dgm:spPr/>
    </dgm:pt>
    <dgm:pt modelId="{4DB90C4F-4D3A-4E07-9346-DE1DA8E24760}" type="pres">
      <dgm:prSet presAssocID="{4C298781-E423-4EBC-A62C-CA75BB5D615B}" presName="imgShp" presStyleLbl="fgImgPlace1" presStyleIdx="4" presStyleCnt="5"/>
      <dgm:spPr/>
    </dgm:pt>
    <dgm:pt modelId="{BD463EEC-9F98-4852-8E05-85B5CE661F4F}" type="pres">
      <dgm:prSet presAssocID="{4C298781-E423-4EBC-A62C-CA75BB5D615B}" presName="txShp" presStyleLbl="node1" presStyleIdx="4" presStyleCnt="5">
        <dgm:presLayoutVars>
          <dgm:bulletEnabled val="1"/>
        </dgm:presLayoutVars>
      </dgm:prSet>
      <dgm:spPr/>
      <dgm:t>
        <a:bodyPr/>
        <a:lstStyle/>
        <a:p>
          <a:endParaRPr lang="en-US"/>
        </a:p>
      </dgm:t>
    </dgm:pt>
  </dgm:ptLst>
  <dgm:cxnLst>
    <dgm:cxn modelId="{EB2466F9-3576-444D-B468-15E9A6498407}" srcId="{EE14FE6F-C331-4DB1-8069-0B3707B8CD93}" destId="{C2437463-B62E-41D0-924D-93FBC9F13DD4}" srcOrd="1" destOrd="0" parTransId="{EA37B2A6-47CD-4879-B2F9-24E14B886AA5}" sibTransId="{8D8C7914-F385-46D1-A711-C0FC7E4C5D40}"/>
    <dgm:cxn modelId="{75934808-2395-4F65-964D-2535AAF742EA}" srcId="{EE14FE6F-C331-4DB1-8069-0B3707B8CD93}" destId="{170A1473-E758-4162-8CD8-837B554267D7}" srcOrd="3" destOrd="0" parTransId="{E4B66A88-7DEE-4D22-8EEF-43D8007F18CD}" sibTransId="{E88630F6-D996-4D2C-8334-00270098350D}"/>
    <dgm:cxn modelId="{9276D1C3-CA10-4EC6-A5BA-FA686C99D78A}" type="presOf" srcId="{4C298781-E423-4EBC-A62C-CA75BB5D615B}" destId="{BD463EEC-9F98-4852-8E05-85B5CE661F4F}" srcOrd="0" destOrd="0" presId="urn:microsoft.com/office/officeart/2005/8/layout/vList3#1"/>
    <dgm:cxn modelId="{29FCF878-B3D0-4883-869A-2C0092D306B6}" type="presOf" srcId="{170A1473-E758-4162-8CD8-837B554267D7}" destId="{E4A2133E-CE3E-4953-90BA-30125A87F18D}" srcOrd="0" destOrd="0" presId="urn:microsoft.com/office/officeart/2005/8/layout/vList3#1"/>
    <dgm:cxn modelId="{8448BE0A-8F68-4099-8483-28B86505403E}" srcId="{EE14FE6F-C331-4DB1-8069-0B3707B8CD93}" destId="{2D4247F0-6912-4462-BD2A-699CE682C1A7}" srcOrd="2" destOrd="0" parTransId="{7B5FE7E4-9670-45AC-9D14-CE67488CA809}" sibTransId="{36C2C8D0-FADB-4CEE-B348-32C02E7F43AB}"/>
    <dgm:cxn modelId="{0348B545-41E0-4121-9076-594527F46DA7}" type="presOf" srcId="{E6388030-DD97-4791-B2E7-6A26B02063F2}" destId="{2B52C055-7A6A-4873-A605-AA3618A012D4}" srcOrd="0" destOrd="0" presId="urn:microsoft.com/office/officeart/2005/8/layout/vList3#1"/>
    <dgm:cxn modelId="{A802CB56-47C9-43FB-A66F-4F201256DF91}" srcId="{EE14FE6F-C331-4DB1-8069-0B3707B8CD93}" destId="{E6388030-DD97-4791-B2E7-6A26B02063F2}" srcOrd="0" destOrd="0" parTransId="{65D80CD1-EDFE-48CF-8F08-C0F977B6FAC0}" sibTransId="{0BEF7398-A850-4823-A7FC-A537BB9BBFFD}"/>
    <dgm:cxn modelId="{205966A0-1B6A-47B8-B7C9-25F16EDC7401}" type="presOf" srcId="{C2437463-B62E-41D0-924D-93FBC9F13DD4}" destId="{C11B9882-778F-40B0-A33C-69BDF00CAAF9}" srcOrd="0" destOrd="0" presId="urn:microsoft.com/office/officeart/2005/8/layout/vList3#1"/>
    <dgm:cxn modelId="{D721FE1F-2EE6-49FF-ABDA-1F281F376BBC}" type="presOf" srcId="{EE14FE6F-C331-4DB1-8069-0B3707B8CD93}" destId="{26664344-F6EE-4DEF-B46F-E34A3EF71A74}" srcOrd="0" destOrd="0" presId="urn:microsoft.com/office/officeart/2005/8/layout/vList3#1"/>
    <dgm:cxn modelId="{0C917505-B7AB-440E-805E-148886AE77D5}" srcId="{EE14FE6F-C331-4DB1-8069-0B3707B8CD93}" destId="{4C298781-E423-4EBC-A62C-CA75BB5D615B}" srcOrd="4" destOrd="0" parTransId="{17738832-1440-42FE-A584-4B7FAC0B777E}" sibTransId="{28997D63-E7E8-4BBE-A602-E252E228E75D}"/>
    <dgm:cxn modelId="{1062FD6E-2DA7-48F7-8385-CAD1CD845403}" type="presOf" srcId="{2D4247F0-6912-4462-BD2A-699CE682C1A7}" destId="{6BFEC6D7-0F08-4476-90F7-B3F70F634F88}" srcOrd="0" destOrd="0" presId="urn:microsoft.com/office/officeart/2005/8/layout/vList3#1"/>
    <dgm:cxn modelId="{CA8E7327-DD6B-4B81-BC19-36A479D2DBAC}" type="presParOf" srcId="{26664344-F6EE-4DEF-B46F-E34A3EF71A74}" destId="{D6714A3B-9FF8-42B9-9FB3-22901848B9CB}" srcOrd="0" destOrd="0" presId="urn:microsoft.com/office/officeart/2005/8/layout/vList3#1"/>
    <dgm:cxn modelId="{CDF97EAF-041B-4A56-BE10-317D047038F8}" type="presParOf" srcId="{D6714A3B-9FF8-42B9-9FB3-22901848B9CB}" destId="{E8D77E52-B0A9-4299-A54E-26C292DA3AB7}" srcOrd="0" destOrd="0" presId="urn:microsoft.com/office/officeart/2005/8/layout/vList3#1"/>
    <dgm:cxn modelId="{83A3E596-518C-4E60-BA8F-B256416AEB63}" type="presParOf" srcId="{D6714A3B-9FF8-42B9-9FB3-22901848B9CB}" destId="{2B52C055-7A6A-4873-A605-AA3618A012D4}" srcOrd="1" destOrd="0" presId="urn:microsoft.com/office/officeart/2005/8/layout/vList3#1"/>
    <dgm:cxn modelId="{B352F899-4597-4F76-B445-387C36F96065}" type="presParOf" srcId="{26664344-F6EE-4DEF-B46F-E34A3EF71A74}" destId="{5E3CB49C-C6A7-49DA-8F70-5164BB80BC65}" srcOrd="1" destOrd="0" presId="urn:microsoft.com/office/officeart/2005/8/layout/vList3#1"/>
    <dgm:cxn modelId="{1D25A777-9697-4DD1-927E-D8F1DA49CD42}" type="presParOf" srcId="{26664344-F6EE-4DEF-B46F-E34A3EF71A74}" destId="{959E9138-9BB0-4489-9734-F4D549751AC7}" srcOrd="2" destOrd="0" presId="urn:microsoft.com/office/officeart/2005/8/layout/vList3#1"/>
    <dgm:cxn modelId="{00D23733-00FF-45EC-B8F7-47DEBDAF18F7}" type="presParOf" srcId="{959E9138-9BB0-4489-9734-F4D549751AC7}" destId="{2773EF1B-9355-4444-B458-2A0FB4812AAE}" srcOrd="0" destOrd="0" presId="urn:microsoft.com/office/officeart/2005/8/layout/vList3#1"/>
    <dgm:cxn modelId="{09D9A7EE-738E-4875-AD0B-199A0AFCFA62}" type="presParOf" srcId="{959E9138-9BB0-4489-9734-F4D549751AC7}" destId="{C11B9882-778F-40B0-A33C-69BDF00CAAF9}" srcOrd="1" destOrd="0" presId="urn:microsoft.com/office/officeart/2005/8/layout/vList3#1"/>
    <dgm:cxn modelId="{1BCCADD3-C5CD-49E6-B4E5-1E012C3E44CF}" type="presParOf" srcId="{26664344-F6EE-4DEF-B46F-E34A3EF71A74}" destId="{91844CE5-C793-46ED-8F0C-90B550B16C1A}" srcOrd="3" destOrd="0" presId="urn:microsoft.com/office/officeart/2005/8/layout/vList3#1"/>
    <dgm:cxn modelId="{B7A4891B-4124-4217-94EA-264DFFCFDB00}" type="presParOf" srcId="{26664344-F6EE-4DEF-B46F-E34A3EF71A74}" destId="{79F129DD-2CEC-40E8-ABCC-E53491E1F372}" srcOrd="4" destOrd="0" presId="urn:microsoft.com/office/officeart/2005/8/layout/vList3#1"/>
    <dgm:cxn modelId="{632D4DD2-9E3E-4CBF-9B1C-AD711DADC409}" type="presParOf" srcId="{79F129DD-2CEC-40E8-ABCC-E53491E1F372}" destId="{256AFF76-14FE-40F5-92BF-9777431369B6}" srcOrd="0" destOrd="0" presId="urn:microsoft.com/office/officeart/2005/8/layout/vList3#1"/>
    <dgm:cxn modelId="{6323D379-4BE6-4909-8AE6-587A1CDFCA82}" type="presParOf" srcId="{79F129DD-2CEC-40E8-ABCC-E53491E1F372}" destId="{6BFEC6D7-0F08-4476-90F7-B3F70F634F88}" srcOrd="1" destOrd="0" presId="urn:microsoft.com/office/officeart/2005/8/layout/vList3#1"/>
    <dgm:cxn modelId="{B3E17062-BD41-4ACA-81B0-BEEBDC7BBEFB}" type="presParOf" srcId="{26664344-F6EE-4DEF-B46F-E34A3EF71A74}" destId="{C61213C8-A9AA-4EBB-90BD-9BD0CAD8862F}" srcOrd="5" destOrd="0" presId="urn:microsoft.com/office/officeart/2005/8/layout/vList3#1"/>
    <dgm:cxn modelId="{E3871325-27B4-449F-ACD6-3739355F3AF3}" type="presParOf" srcId="{26664344-F6EE-4DEF-B46F-E34A3EF71A74}" destId="{22A91039-03B1-4C4B-AA62-18B4F330C44A}" srcOrd="6" destOrd="0" presId="urn:microsoft.com/office/officeart/2005/8/layout/vList3#1"/>
    <dgm:cxn modelId="{177C3BF1-8EA9-436B-ABD2-B7E17DDFA118}" type="presParOf" srcId="{22A91039-03B1-4C4B-AA62-18B4F330C44A}" destId="{0557D5CF-F977-4905-9407-A04F0EB7E3E1}" srcOrd="0" destOrd="0" presId="urn:microsoft.com/office/officeart/2005/8/layout/vList3#1"/>
    <dgm:cxn modelId="{FC186D62-832A-4EB5-9B03-C1A9CF2CA3FE}" type="presParOf" srcId="{22A91039-03B1-4C4B-AA62-18B4F330C44A}" destId="{E4A2133E-CE3E-4953-90BA-30125A87F18D}" srcOrd="1" destOrd="0" presId="urn:microsoft.com/office/officeart/2005/8/layout/vList3#1"/>
    <dgm:cxn modelId="{613BD688-0619-435B-B622-0AF12101AEC4}" type="presParOf" srcId="{26664344-F6EE-4DEF-B46F-E34A3EF71A74}" destId="{DD731C60-5A7D-462B-8242-87BBD08F88D8}" srcOrd="7" destOrd="0" presId="urn:microsoft.com/office/officeart/2005/8/layout/vList3#1"/>
    <dgm:cxn modelId="{1792A1D9-A66A-45F8-8018-A558A6418DBF}" type="presParOf" srcId="{26664344-F6EE-4DEF-B46F-E34A3EF71A74}" destId="{BE09E705-A6BD-4075-8F6A-F94EE260EA97}" srcOrd="8" destOrd="0" presId="urn:microsoft.com/office/officeart/2005/8/layout/vList3#1"/>
    <dgm:cxn modelId="{7FEF2F28-BDAD-4516-9756-B689F7DE4349}" type="presParOf" srcId="{BE09E705-A6BD-4075-8F6A-F94EE260EA97}" destId="{4DB90C4F-4D3A-4E07-9346-DE1DA8E24760}" srcOrd="0" destOrd="0" presId="urn:microsoft.com/office/officeart/2005/8/layout/vList3#1"/>
    <dgm:cxn modelId="{62BB3896-D75F-4DB0-8973-9F5A9A528A1B}" type="presParOf" srcId="{BE09E705-A6BD-4075-8F6A-F94EE260EA97}" destId="{BD463EEC-9F98-4852-8E05-85B5CE661F4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2123A-4D12-445E-8E32-39E37E0474C0}">
      <dsp:nvSpPr>
        <dsp:cNvPr id="0" name=""/>
        <dsp:cNvSpPr/>
      </dsp:nvSpPr>
      <dsp:spPr>
        <a:xfrm>
          <a:off x="1242268" y="2969325"/>
          <a:ext cx="1086993" cy="5434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JPT PRATAMA</a:t>
          </a:r>
          <a:endParaRPr lang="id-ID" sz="1100" b="1" kern="1200" dirty="0"/>
        </a:p>
      </dsp:txBody>
      <dsp:txXfrm>
        <a:off x="1258186" y="2985243"/>
        <a:ext cx="1055157" cy="511660"/>
      </dsp:txXfrm>
    </dsp:sp>
    <dsp:sp modelId="{28B3F5B2-CA68-4AED-B199-587B54A83B32}">
      <dsp:nvSpPr>
        <dsp:cNvPr id="0" name=""/>
        <dsp:cNvSpPr/>
      </dsp:nvSpPr>
      <dsp:spPr>
        <a:xfrm rot="17230830">
          <a:off x="1810670" y="2529102"/>
          <a:ext cx="1471979" cy="17644"/>
        </a:xfrm>
        <a:custGeom>
          <a:avLst/>
          <a:gdLst/>
          <a:ahLst/>
          <a:cxnLst/>
          <a:rect l="0" t="0" r="0" b="0"/>
          <a:pathLst>
            <a:path>
              <a:moveTo>
                <a:pt x="0" y="8822"/>
              </a:moveTo>
              <a:lnTo>
                <a:pt x="1471979" y="8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2509861" y="2501125"/>
        <a:ext cx="73598" cy="73598"/>
      </dsp:txXfrm>
    </dsp:sp>
    <dsp:sp modelId="{0AD30F66-F6DB-4E7A-892E-E7CA266B4E3D}">
      <dsp:nvSpPr>
        <dsp:cNvPr id="0" name=""/>
        <dsp:cNvSpPr/>
      </dsp:nvSpPr>
      <dsp:spPr>
        <a:xfrm>
          <a:off x="2764059" y="1563027"/>
          <a:ext cx="1086993" cy="5434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ADMINISTRATOR</a:t>
          </a:r>
          <a:endParaRPr lang="id-ID" sz="1100" b="1" kern="1200" dirty="0"/>
        </a:p>
      </dsp:txBody>
      <dsp:txXfrm>
        <a:off x="2779977" y="1578945"/>
        <a:ext cx="1055157" cy="511660"/>
      </dsp:txXfrm>
    </dsp:sp>
    <dsp:sp modelId="{F7C3E300-333B-449A-86A0-5E022AE540AD}">
      <dsp:nvSpPr>
        <dsp:cNvPr id="0" name=""/>
        <dsp:cNvSpPr/>
      </dsp:nvSpPr>
      <dsp:spPr>
        <a:xfrm rot="17692822">
          <a:off x="3551727" y="1357187"/>
          <a:ext cx="1033448" cy="17644"/>
        </a:xfrm>
        <a:custGeom>
          <a:avLst/>
          <a:gdLst/>
          <a:ahLst/>
          <a:cxnLst/>
          <a:rect l="0" t="0" r="0" b="0"/>
          <a:pathLst>
            <a:path>
              <a:moveTo>
                <a:pt x="0" y="8822"/>
              </a:moveTo>
              <a:lnTo>
                <a:pt x="1033448" y="882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4042615" y="1340173"/>
        <a:ext cx="51672" cy="51672"/>
      </dsp:txXfrm>
    </dsp:sp>
    <dsp:sp modelId="{D36EA989-2C43-4455-98D8-78FF1D100433}">
      <dsp:nvSpPr>
        <dsp:cNvPr id="0" name=""/>
        <dsp:cNvSpPr/>
      </dsp:nvSpPr>
      <dsp:spPr>
        <a:xfrm>
          <a:off x="4285850" y="625495"/>
          <a:ext cx="1086993" cy="5434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PENGAWAS</a:t>
          </a:r>
          <a:endParaRPr lang="id-ID" sz="1100" b="1" kern="1200" dirty="0"/>
        </a:p>
      </dsp:txBody>
      <dsp:txXfrm>
        <a:off x="4301768" y="641413"/>
        <a:ext cx="1055157" cy="511660"/>
      </dsp:txXfrm>
    </dsp:sp>
    <dsp:sp modelId="{2D72F6DD-A15D-4DCB-B69B-FE582968A00A}">
      <dsp:nvSpPr>
        <dsp:cNvPr id="0" name=""/>
        <dsp:cNvSpPr/>
      </dsp:nvSpPr>
      <dsp:spPr>
        <a:xfrm rot="18289469">
          <a:off x="5209552" y="575910"/>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565698"/>
        <a:ext cx="38069" cy="38069"/>
      </dsp:txXfrm>
    </dsp:sp>
    <dsp:sp modelId="{3D85101E-2EEF-42E9-B9CC-F1E3353064BD}">
      <dsp:nvSpPr>
        <dsp:cNvPr id="0" name=""/>
        <dsp:cNvSpPr/>
      </dsp:nvSpPr>
      <dsp:spPr>
        <a:xfrm>
          <a:off x="5807642" y="473"/>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16391"/>
        <a:ext cx="1055157" cy="511660"/>
      </dsp:txXfrm>
    </dsp:sp>
    <dsp:sp modelId="{C7C0E4E7-0FEA-4D93-920B-69AED7C1F0B3}">
      <dsp:nvSpPr>
        <dsp:cNvPr id="0" name=""/>
        <dsp:cNvSpPr/>
      </dsp:nvSpPr>
      <dsp:spPr>
        <a:xfrm>
          <a:off x="5372844" y="888421"/>
          <a:ext cx="434797" cy="17644"/>
        </a:xfrm>
        <a:custGeom>
          <a:avLst/>
          <a:gdLst/>
          <a:ahLst/>
          <a:cxnLst/>
          <a:rect l="0" t="0" r="0" b="0"/>
          <a:pathLst>
            <a:path>
              <a:moveTo>
                <a:pt x="0" y="8822"/>
              </a:moveTo>
              <a:lnTo>
                <a:pt x="434797"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9373" y="886373"/>
        <a:ext cx="21739" cy="21739"/>
      </dsp:txXfrm>
    </dsp:sp>
    <dsp:sp modelId="{7D39265E-1F44-4CC3-ABDD-5B862B4BAECC}">
      <dsp:nvSpPr>
        <dsp:cNvPr id="0" name=""/>
        <dsp:cNvSpPr/>
      </dsp:nvSpPr>
      <dsp:spPr>
        <a:xfrm>
          <a:off x="5807642" y="625495"/>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641413"/>
        <a:ext cx="1055157" cy="511660"/>
      </dsp:txXfrm>
    </dsp:sp>
    <dsp:sp modelId="{2D3ACB86-1D6C-4C20-A461-D5419C09BCBE}">
      <dsp:nvSpPr>
        <dsp:cNvPr id="0" name=""/>
        <dsp:cNvSpPr/>
      </dsp:nvSpPr>
      <dsp:spPr>
        <a:xfrm rot="3310531">
          <a:off x="5209552" y="1200932"/>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1190719"/>
        <a:ext cx="38069" cy="38069"/>
      </dsp:txXfrm>
    </dsp:sp>
    <dsp:sp modelId="{CA4FC4BA-2354-46FD-889E-43196B9F1EC9}">
      <dsp:nvSpPr>
        <dsp:cNvPr id="0" name=""/>
        <dsp:cNvSpPr/>
      </dsp:nvSpPr>
      <dsp:spPr>
        <a:xfrm>
          <a:off x="5807642" y="1250516"/>
          <a:ext cx="1086993" cy="54349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JABATAN FUNGSIONAL</a:t>
          </a:r>
          <a:endParaRPr lang="id-ID" sz="1100" b="1" kern="1200" dirty="0"/>
        </a:p>
      </dsp:txBody>
      <dsp:txXfrm>
        <a:off x="5823560" y="1266434"/>
        <a:ext cx="1055157" cy="511660"/>
      </dsp:txXfrm>
    </dsp:sp>
    <dsp:sp modelId="{A72343AB-7A65-4DC5-AD4F-4EA9B695986E}">
      <dsp:nvSpPr>
        <dsp:cNvPr id="0" name=""/>
        <dsp:cNvSpPr/>
      </dsp:nvSpPr>
      <dsp:spPr>
        <a:xfrm rot="3907178">
          <a:off x="3551727" y="2294719"/>
          <a:ext cx="1033448" cy="17644"/>
        </a:xfrm>
        <a:custGeom>
          <a:avLst/>
          <a:gdLst/>
          <a:ahLst/>
          <a:cxnLst/>
          <a:rect l="0" t="0" r="0" b="0"/>
          <a:pathLst>
            <a:path>
              <a:moveTo>
                <a:pt x="0" y="8822"/>
              </a:moveTo>
              <a:lnTo>
                <a:pt x="1033448" y="882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4042615" y="2277705"/>
        <a:ext cx="51672" cy="51672"/>
      </dsp:txXfrm>
    </dsp:sp>
    <dsp:sp modelId="{08E49B1F-82BC-4503-8C87-375897E5D2BA}">
      <dsp:nvSpPr>
        <dsp:cNvPr id="0" name=""/>
        <dsp:cNvSpPr/>
      </dsp:nvSpPr>
      <dsp:spPr>
        <a:xfrm>
          <a:off x="4285850" y="2500559"/>
          <a:ext cx="1086993" cy="5434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PENGAWAS</a:t>
          </a:r>
          <a:endParaRPr lang="id-ID" sz="1100" b="1" kern="1200" dirty="0"/>
        </a:p>
      </dsp:txBody>
      <dsp:txXfrm>
        <a:off x="4301768" y="2516477"/>
        <a:ext cx="1055157" cy="511660"/>
      </dsp:txXfrm>
    </dsp:sp>
    <dsp:sp modelId="{7E795012-E63F-4AF8-8FAB-26F08590719C}">
      <dsp:nvSpPr>
        <dsp:cNvPr id="0" name=""/>
        <dsp:cNvSpPr/>
      </dsp:nvSpPr>
      <dsp:spPr>
        <a:xfrm rot="18289469">
          <a:off x="5209552" y="2450975"/>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2440762"/>
        <a:ext cx="38069" cy="38069"/>
      </dsp:txXfrm>
    </dsp:sp>
    <dsp:sp modelId="{6A7D0E53-2F37-4B92-93E4-1B2576CFF2B4}">
      <dsp:nvSpPr>
        <dsp:cNvPr id="0" name=""/>
        <dsp:cNvSpPr/>
      </dsp:nvSpPr>
      <dsp:spPr>
        <a:xfrm>
          <a:off x="5807642" y="1875538"/>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1891456"/>
        <a:ext cx="1055157" cy="511660"/>
      </dsp:txXfrm>
    </dsp:sp>
    <dsp:sp modelId="{FB09EA8A-A689-4C8E-B0DA-7D6D5B94E1BE}">
      <dsp:nvSpPr>
        <dsp:cNvPr id="0" name=""/>
        <dsp:cNvSpPr/>
      </dsp:nvSpPr>
      <dsp:spPr>
        <a:xfrm>
          <a:off x="5372844" y="2763485"/>
          <a:ext cx="434797" cy="17644"/>
        </a:xfrm>
        <a:custGeom>
          <a:avLst/>
          <a:gdLst/>
          <a:ahLst/>
          <a:cxnLst/>
          <a:rect l="0" t="0" r="0" b="0"/>
          <a:pathLst>
            <a:path>
              <a:moveTo>
                <a:pt x="0" y="8822"/>
              </a:moveTo>
              <a:lnTo>
                <a:pt x="434797"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9373" y="2761438"/>
        <a:ext cx="21739" cy="21739"/>
      </dsp:txXfrm>
    </dsp:sp>
    <dsp:sp modelId="{5917014E-C932-4AE2-A175-8504F72657D4}">
      <dsp:nvSpPr>
        <dsp:cNvPr id="0" name=""/>
        <dsp:cNvSpPr/>
      </dsp:nvSpPr>
      <dsp:spPr>
        <a:xfrm>
          <a:off x="5807642" y="2500559"/>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2516477"/>
        <a:ext cx="1055157" cy="511660"/>
      </dsp:txXfrm>
    </dsp:sp>
    <dsp:sp modelId="{C084AE3E-1F06-4E8B-887D-3FA523562C97}">
      <dsp:nvSpPr>
        <dsp:cNvPr id="0" name=""/>
        <dsp:cNvSpPr/>
      </dsp:nvSpPr>
      <dsp:spPr>
        <a:xfrm rot="3310531">
          <a:off x="5209552" y="3075996"/>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3065784"/>
        <a:ext cx="38069" cy="38069"/>
      </dsp:txXfrm>
    </dsp:sp>
    <dsp:sp modelId="{0751679A-D16A-41F6-B4B7-5426F6E89405}">
      <dsp:nvSpPr>
        <dsp:cNvPr id="0" name=""/>
        <dsp:cNvSpPr/>
      </dsp:nvSpPr>
      <dsp:spPr>
        <a:xfrm>
          <a:off x="5807642" y="3125580"/>
          <a:ext cx="1086993" cy="54349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JABATAN FUNGSIONAL</a:t>
          </a:r>
          <a:endParaRPr lang="id-ID" sz="1100" b="1" kern="1200" dirty="0"/>
        </a:p>
      </dsp:txBody>
      <dsp:txXfrm>
        <a:off x="5823560" y="3141498"/>
        <a:ext cx="1055157" cy="511660"/>
      </dsp:txXfrm>
    </dsp:sp>
    <dsp:sp modelId="{FD065DB2-CE05-4A01-A4B4-FCCB7DAA4AE1}">
      <dsp:nvSpPr>
        <dsp:cNvPr id="0" name=""/>
        <dsp:cNvSpPr/>
      </dsp:nvSpPr>
      <dsp:spPr>
        <a:xfrm rot="4369170">
          <a:off x="1810670" y="3935401"/>
          <a:ext cx="1471979" cy="17644"/>
        </a:xfrm>
        <a:custGeom>
          <a:avLst/>
          <a:gdLst/>
          <a:ahLst/>
          <a:cxnLst/>
          <a:rect l="0" t="0" r="0" b="0"/>
          <a:pathLst>
            <a:path>
              <a:moveTo>
                <a:pt x="0" y="8822"/>
              </a:moveTo>
              <a:lnTo>
                <a:pt x="1471979" y="8822"/>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2509861" y="3907423"/>
        <a:ext cx="73598" cy="73598"/>
      </dsp:txXfrm>
    </dsp:sp>
    <dsp:sp modelId="{459E17A4-AB26-491B-88CB-B521E07F48ED}">
      <dsp:nvSpPr>
        <dsp:cNvPr id="0" name=""/>
        <dsp:cNvSpPr/>
      </dsp:nvSpPr>
      <dsp:spPr>
        <a:xfrm>
          <a:off x="2764059" y="4375623"/>
          <a:ext cx="1086993" cy="5434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ADMINISTRATOR</a:t>
          </a:r>
          <a:endParaRPr lang="id-ID" sz="1100" b="1" kern="1200" dirty="0"/>
        </a:p>
      </dsp:txBody>
      <dsp:txXfrm>
        <a:off x="2779977" y="4391541"/>
        <a:ext cx="1055157" cy="511660"/>
      </dsp:txXfrm>
    </dsp:sp>
    <dsp:sp modelId="{70750688-2CD5-48EA-9DFA-0532AB8689B7}">
      <dsp:nvSpPr>
        <dsp:cNvPr id="0" name=""/>
        <dsp:cNvSpPr/>
      </dsp:nvSpPr>
      <dsp:spPr>
        <a:xfrm>
          <a:off x="3851053" y="4638550"/>
          <a:ext cx="434797" cy="17644"/>
        </a:xfrm>
        <a:custGeom>
          <a:avLst/>
          <a:gdLst/>
          <a:ahLst/>
          <a:cxnLst/>
          <a:rect l="0" t="0" r="0" b="0"/>
          <a:pathLst>
            <a:path>
              <a:moveTo>
                <a:pt x="0" y="8822"/>
              </a:moveTo>
              <a:lnTo>
                <a:pt x="434797" y="882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4057582" y="4636502"/>
        <a:ext cx="21739" cy="21739"/>
      </dsp:txXfrm>
    </dsp:sp>
    <dsp:sp modelId="{D459194F-AED4-4174-8B31-87799C2886A5}">
      <dsp:nvSpPr>
        <dsp:cNvPr id="0" name=""/>
        <dsp:cNvSpPr/>
      </dsp:nvSpPr>
      <dsp:spPr>
        <a:xfrm>
          <a:off x="4285850" y="4375623"/>
          <a:ext cx="1086993" cy="5434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PENGAWAS</a:t>
          </a:r>
          <a:endParaRPr lang="id-ID" sz="1100" b="1" kern="1200" dirty="0"/>
        </a:p>
      </dsp:txBody>
      <dsp:txXfrm>
        <a:off x="4301768" y="4391541"/>
        <a:ext cx="1055157" cy="511660"/>
      </dsp:txXfrm>
    </dsp:sp>
    <dsp:sp modelId="{833A395B-CB82-4F24-8907-14702C095340}">
      <dsp:nvSpPr>
        <dsp:cNvPr id="0" name=""/>
        <dsp:cNvSpPr/>
      </dsp:nvSpPr>
      <dsp:spPr>
        <a:xfrm rot="18289469">
          <a:off x="5209552" y="4326039"/>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4315827"/>
        <a:ext cx="38069" cy="38069"/>
      </dsp:txXfrm>
    </dsp:sp>
    <dsp:sp modelId="{1E1BA1A7-DE21-4CF3-97B9-40774DB0D11C}">
      <dsp:nvSpPr>
        <dsp:cNvPr id="0" name=""/>
        <dsp:cNvSpPr/>
      </dsp:nvSpPr>
      <dsp:spPr>
        <a:xfrm>
          <a:off x="5807642" y="3750602"/>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3766520"/>
        <a:ext cx="1055157" cy="511660"/>
      </dsp:txXfrm>
    </dsp:sp>
    <dsp:sp modelId="{0BE04D19-2813-40C9-B640-5108B5D53744}">
      <dsp:nvSpPr>
        <dsp:cNvPr id="0" name=""/>
        <dsp:cNvSpPr/>
      </dsp:nvSpPr>
      <dsp:spPr>
        <a:xfrm>
          <a:off x="5372844" y="4638550"/>
          <a:ext cx="434797" cy="17644"/>
        </a:xfrm>
        <a:custGeom>
          <a:avLst/>
          <a:gdLst/>
          <a:ahLst/>
          <a:cxnLst/>
          <a:rect l="0" t="0" r="0" b="0"/>
          <a:pathLst>
            <a:path>
              <a:moveTo>
                <a:pt x="0" y="8822"/>
              </a:moveTo>
              <a:lnTo>
                <a:pt x="434797"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9373" y="4636502"/>
        <a:ext cx="21739" cy="21739"/>
      </dsp:txXfrm>
    </dsp:sp>
    <dsp:sp modelId="{BA0F88C3-ADF5-41AC-84B9-DFE234C44BB7}">
      <dsp:nvSpPr>
        <dsp:cNvPr id="0" name=""/>
        <dsp:cNvSpPr/>
      </dsp:nvSpPr>
      <dsp:spPr>
        <a:xfrm>
          <a:off x="5807642" y="4375623"/>
          <a:ext cx="1086993" cy="543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PELAKSANA</a:t>
          </a:r>
          <a:endParaRPr lang="id-ID" sz="1100" b="1" kern="1200" dirty="0"/>
        </a:p>
      </dsp:txBody>
      <dsp:txXfrm>
        <a:off x="5823560" y="4391541"/>
        <a:ext cx="1055157" cy="511660"/>
      </dsp:txXfrm>
    </dsp:sp>
    <dsp:sp modelId="{A94FF7F6-3157-48BC-AB78-9BF115E62562}">
      <dsp:nvSpPr>
        <dsp:cNvPr id="0" name=""/>
        <dsp:cNvSpPr/>
      </dsp:nvSpPr>
      <dsp:spPr>
        <a:xfrm rot="3310531">
          <a:off x="5209552" y="4951061"/>
          <a:ext cx="761380" cy="17644"/>
        </a:xfrm>
        <a:custGeom>
          <a:avLst/>
          <a:gdLst/>
          <a:ahLst/>
          <a:cxnLst/>
          <a:rect l="0" t="0" r="0" b="0"/>
          <a:pathLst>
            <a:path>
              <a:moveTo>
                <a:pt x="0" y="8822"/>
              </a:moveTo>
              <a:lnTo>
                <a:pt x="761380" y="882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b="1" kern="1200"/>
        </a:p>
      </dsp:txBody>
      <dsp:txXfrm>
        <a:off x="5571208" y="4940848"/>
        <a:ext cx="38069" cy="38069"/>
      </dsp:txXfrm>
    </dsp:sp>
    <dsp:sp modelId="{428AF6C1-C773-4D0C-BDA6-0C781FEA87F9}">
      <dsp:nvSpPr>
        <dsp:cNvPr id="0" name=""/>
        <dsp:cNvSpPr/>
      </dsp:nvSpPr>
      <dsp:spPr>
        <a:xfrm>
          <a:off x="5807642" y="5000645"/>
          <a:ext cx="1086993" cy="54349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JABATAN FUNGSIONAL</a:t>
          </a:r>
          <a:endParaRPr lang="id-ID" sz="1100" b="1" kern="1200" dirty="0"/>
        </a:p>
      </dsp:txBody>
      <dsp:txXfrm>
        <a:off x="5823560" y="5016563"/>
        <a:ext cx="1055157" cy="511660"/>
      </dsp:txXfrm>
    </dsp:sp>
    <dsp:sp modelId="{2C7381FD-57B5-45E5-A8C9-C91F65640AAA}">
      <dsp:nvSpPr>
        <dsp:cNvPr id="0" name=""/>
        <dsp:cNvSpPr/>
      </dsp:nvSpPr>
      <dsp:spPr>
        <a:xfrm>
          <a:off x="2714449" y="2990842"/>
          <a:ext cx="1086993" cy="54349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ID" sz="1100" b="1" kern="1200" dirty="0"/>
            <a:t>JABATAN FUNGSIONAL</a:t>
          </a:r>
          <a:endParaRPr lang="id-ID" sz="1100" b="1" kern="1200" dirty="0"/>
        </a:p>
      </dsp:txBody>
      <dsp:txXfrm>
        <a:off x="2730367" y="3006760"/>
        <a:ext cx="1055157" cy="511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C055-7A6A-4873-A605-AA3618A012D4}">
      <dsp:nvSpPr>
        <dsp:cNvPr id="0" name=""/>
        <dsp:cNvSpPr/>
      </dsp:nvSpPr>
      <dsp:spPr>
        <a:xfrm rot="10800000">
          <a:off x="2075586" y="2338"/>
          <a:ext cx="7408392" cy="838252"/>
        </a:xfrm>
        <a:prstGeom prst="homePlate">
          <a:avLst/>
        </a:prstGeom>
        <a:gradFill rotWithShape="0">
          <a:gsLst>
            <a:gs pos="0">
              <a:schemeClr val="accent2">
                <a:hueOff val="0"/>
                <a:satOff val="0"/>
                <a:lumOff val="0"/>
                <a:alphaOff val="0"/>
                <a:lumMod val="95000"/>
              </a:schemeClr>
            </a:gs>
            <a:gs pos="100000">
              <a:schemeClr val="accent2">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9646" tIns="64770" rIns="120904" bIns="64770" numCol="1" spcCol="1270" anchor="ctr" anchorCtr="0">
          <a:noAutofit/>
        </a:bodyPr>
        <a:lstStyle/>
        <a:p>
          <a:pPr marL="0" lvl="0" indent="0" algn="l" defTabSz="755650">
            <a:lnSpc>
              <a:spcPct val="90000"/>
            </a:lnSpc>
            <a:spcBef>
              <a:spcPct val="0"/>
            </a:spcBef>
            <a:spcAft>
              <a:spcPct val="35000"/>
            </a:spcAft>
          </a:pPr>
          <a:r>
            <a:rPr lang="id-ID" sz="1700" kern="1200" dirty="0">
              <a:solidFill>
                <a:schemeClr val="tx1"/>
              </a:solidFill>
              <a:latin typeface="Segoe UI" pitchFamily="34" charset="0"/>
              <a:ea typeface="Segoe UI" pitchFamily="34" charset="0"/>
              <a:cs typeface="Segoe UI" pitchFamily="34" charset="0"/>
            </a:rPr>
            <a:t>Penilaian Prestasi Kerja PNS dimaksudkan untuk mewujudkan PNS yang profesional dan berkinerja dalam rangka mendukung reformasi birokrasi</a:t>
          </a:r>
        </a:p>
      </dsp:txBody>
      <dsp:txXfrm rot="10800000">
        <a:off x="2285149" y="2338"/>
        <a:ext cx="7198829" cy="838252"/>
      </dsp:txXfrm>
    </dsp:sp>
    <dsp:sp modelId="{E8D77E52-B0A9-4299-A54E-26C292DA3AB7}">
      <dsp:nvSpPr>
        <dsp:cNvPr id="0" name=""/>
        <dsp:cNvSpPr/>
      </dsp:nvSpPr>
      <dsp:spPr>
        <a:xfrm>
          <a:off x="1656460" y="2338"/>
          <a:ext cx="838252" cy="838252"/>
        </a:xfrm>
        <a:prstGeom prst="ellipse">
          <a:avLst/>
        </a:prstGeom>
        <a:solidFill>
          <a:schemeClr val="accent2">
            <a:tint val="50000"/>
            <a:hueOff val="0"/>
            <a:satOff val="0"/>
            <a:lumOff val="0"/>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tint val="50000"/>
              <a:hueOff val="0"/>
              <a:satOff val="0"/>
              <a:lumOff val="0"/>
              <a:alphaOff val="0"/>
              <a:shade val="30000"/>
              <a:satMod val="120000"/>
            </a:schemeClr>
          </a:contourClr>
        </a:sp3d>
      </dsp:spPr>
      <dsp:style>
        <a:lnRef idx="0">
          <a:scrgbClr r="0" g="0" b="0"/>
        </a:lnRef>
        <a:fillRef idx="1">
          <a:scrgbClr r="0" g="0" b="0"/>
        </a:fillRef>
        <a:effectRef idx="3">
          <a:scrgbClr r="0" g="0" b="0"/>
        </a:effectRef>
        <a:fontRef idx="minor"/>
      </dsp:style>
    </dsp:sp>
    <dsp:sp modelId="{C11B9882-778F-40B0-A33C-69BDF00CAAF9}">
      <dsp:nvSpPr>
        <dsp:cNvPr id="0" name=""/>
        <dsp:cNvSpPr/>
      </dsp:nvSpPr>
      <dsp:spPr>
        <a:xfrm rot="10800000">
          <a:off x="2075586" y="1090816"/>
          <a:ext cx="7408392" cy="838252"/>
        </a:xfrm>
        <a:prstGeom prst="homePlate">
          <a:avLst/>
        </a:prstGeom>
        <a:gradFill rotWithShape="0">
          <a:gsLst>
            <a:gs pos="0">
              <a:schemeClr val="accent2">
                <a:hueOff val="-1638851"/>
                <a:satOff val="-1944"/>
                <a:lumOff val="-1029"/>
                <a:alphaOff val="0"/>
                <a:lumMod val="95000"/>
              </a:schemeClr>
            </a:gs>
            <a:gs pos="100000">
              <a:schemeClr val="accent2">
                <a:hueOff val="-1638851"/>
                <a:satOff val="-1944"/>
                <a:lumOff val="-102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1638851"/>
              <a:satOff val="-1944"/>
              <a:lumOff val="-102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9646" tIns="64770" rIns="120904" bIns="64770" numCol="1" spcCol="1270" anchor="ctr" anchorCtr="0">
          <a:noAutofit/>
        </a:bodyPr>
        <a:lstStyle/>
        <a:p>
          <a:pPr lvl="0" algn="l" defTabSz="755650">
            <a:lnSpc>
              <a:spcPct val="90000"/>
            </a:lnSpc>
            <a:spcBef>
              <a:spcPct val="0"/>
            </a:spcBef>
            <a:spcAft>
              <a:spcPct val="35000"/>
            </a:spcAft>
          </a:pPr>
          <a:r>
            <a:rPr lang="id-ID" sz="1700" kern="1200" dirty="0">
              <a:solidFill>
                <a:schemeClr val="tx1"/>
              </a:solidFill>
              <a:latin typeface="Segoe UI" pitchFamily="34" charset="0"/>
              <a:ea typeface="Segoe UI" pitchFamily="34" charset="0"/>
              <a:cs typeface="Segoe UI" pitchFamily="34" charset="0"/>
            </a:rPr>
            <a:t>Penilaian Prestasi Kerja PNS akan diterapkan/ diimplementasikan mulai tanggal 1 Januari 2014</a:t>
          </a:r>
        </a:p>
      </dsp:txBody>
      <dsp:txXfrm rot="10800000">
        <a:off x="2285149" y="1090816"/>
        <a:ext cx="7198829" cy="838252"/>
      </dsp:txXfrm>
    </dsp:sp>
    <dsp:sp modelId="{2773EF1B-9355-4444-B458-2A0FB4812AAE}">
      <dsp:nvSpPr>
        <dsp:cNvPr id="0" name=""/>
        <dsp:cNvSpPr/>
      </dsp:nvSpPr>
      <dsp:spPr>
        <a:xfrm>
          <a:off x="1656460" y="1090816"/>
          <a:ext cx="838252" cy="838252"/>
        </a:xfrm>
        <a:prstGeom prst="ellipse">
          <a:avLst/>
        </a:prstGeom>
        <a:solidFill>
          <a:schemeClr val="accent2">
            <a:tint val="50000"/>
            <a:hueOff val="-1605874"/>
            <a:satOff val="-2615"/>
            <a:lumOff val="-318"/>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tint val="50000"/>
              <a:hueOff val="-1605874"/>
              <a:satOff val="-2615"/>
              <a:lumOff val="-318"/>
              <a:alphaOff val="0"/>
              <a:shade val="30000"/>
              <a:satMod val="120000"/>
            </a:schemeClr>
          </a:contourClr>
        </a:sp3d>
      </dsp:spPr>
      <dsp:style>
        <a:lnRef idx="0">
          <a:scrgbClr r="0" g="0" b="0"/>
        </a:lnRef>
        <a:fillRef idx="1">
          <a:scrgbClr r="0" g="0" b="0"/>
        </a:fillRef>
        <a:effectRef idx="3">
          <a:scrgbClr r="0" g="0" b="0"/>
        </a:effectRef>
        <a:fontRef idx="minor"/>
      </dsp:style>
    </dsp:sp>
    <dsp:sp modelId="{6BFEC6D7-0F08-4476-90F7-B3F70F634F88}">
      <dsp:nvSpPr>
        <dsp:cNvPr id="0" name=""/>
        <dsp:cNvSpPr/>
      </dsp:nvSpPr>
      <dsp:spPr>
        <a:xfrm rot="10800000">
          <a:off x="2075586" y="2179293"/>
          <a:ext cx="7408392" cy="838252"/>
        </a:xfrm>
        <a:prstGeom prst="homePlate">
          <a:avLst/>
        </a:prstGeom>
        <a:gradFill rotWithShape="0">
          <a:gsLst>
            <a:gs pos="0">
              <a:schemeClr val="accent2">
                <a:hueOff val="-3277702"/>
                <a:satOff val="-3888"/>
                <a:lumOff val="-2059"/>
                <a:alphaOff val="0"/>
                <a:lumMod val="95000"/>
              </a:schemeClr>
            </a:gs>
            <a:gs pos="100000">
              <a:schemeClr val="accent2">
                <a:hueOff val="-3277702"/>
                <a:satOff val="-3888"/>
                <a:lumOff val="-2059"/>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3277702"/>
              <a:satOff val="-3888"/>
              <a:lumOff val="-2059"/>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9646" tIns="64770" rIns="120904" bIns="64770" numCol="1" spcCol="1270" anchor="ctr" anchorCtr="0">
          <a:noAutofit/>
        </a:bodyPr>
        <a:lstStyle/>
        <a:p>
          <a:pPr lvl="0" algn="l" defTabSz="755650">
            <a:lnSpc>
              <a:spcPct val="90000"/>
            </a:lnSpc>
            <a:spcBef>
              <a:spcPct val="0"/>
            </a:spcBef>
            <a:spcAft>
              <a:spcPct val="35000"/>
            </a:spcAft>
          </a:pPr>
          <a:r>
            <a:rPr lang="id-ID" sz="1700" kern="1200" dirty="0">
              <a:solidFill>
                <a:schemeClr val="tx1"/>
              </a:solidFill>
              <a:latin typeface="Segoe UI" pitchFamily="34" charset="0"/>
              <a:ea typeface="Segoe UI" pitchFamily="34" charset="0"/>
              <a:cs typeface="Segoe UI" pitchFamily="34" charset="0"/>
            </a:rPr>
            <a:t>Agar dalam pelaksanaannya dapat berjalan efektif, diharapkan pimpinan instansi menerapkan langkah-langkah yang diperlukan </a:t>
          </a:r>
        </a:p>
      </dsp:txBody>
      <dsp:txXfrm rot="10800000">
        <a:off x="2285149" y="2179293"/>
        <a:ext cx="7198829" cy="838252"/>
      </dsp:txXfrm>
    </dsp:sp>
    <dsp:sp modelId="{256AFF76-14FE-40F5-92BF-9777431369B6}">
      <dsp:nvSpPr>
        <dsp:cNvPr id="0" name=""/>
        <dsp:cNvSpPr/>
      </dsp:nvSpPr>
      <dsp:spPr>
        <a:xfrm>
          <a:off x="1656460" y="2179293"/>
          <a:ext cx="838252" cy="838252"/>
        </a:xfrm>
        <a:prstGeom prst="ellipse">
          <a:avLst/>
        </a:prstGeom>
        <a:solidFill>
          <a:schemeClr val="accent2">
            <a:tint val="50000"/>
            <a:hueOff val="-3211748"/>
            <a:satOff val="-5230"/>
            <a:lumOff val="-636"/>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tint val="50000"/>
              <a:hueOff val="-3211748"/>
              <a:satOff val="-5230"/>
              <a:lumOff val="-636"/>
              <a:alphaOff val="0"/>
              <a:shade val="30000"/>
              <a:satMod val="120000"/>
            </a:schemeClr>
          </a:contourClr>
        </a:sp3d>
      </dsp:spPr>
      <dsp:style>
        <a:lnRef idx="0">
          <a:scrgbClr r="0" g="0" b="0"/>
        </a:lnRef>
        <a:fillRef idx="1">
          <a:scrgbClr r="0" g="0" b="0"/>
        </a:fillRef>
        <a:effectRef idx="3">
          <a:scrgbClr r="0" g="0" b="0"/>
        </a:effectRef>
        <a:fontRef idx="minor"/>
      </dsp:style>
    </dsp:sp>
    <dsp:sp modelId="{E4A2133E-CE3E-4953-90BA-30125A87F18D}">
      <dsp:nvSpPr>
        <dsp:cNvPr id="0" name=""/>
        <dsp:cNvSpPr/>
      </dsp:nvSpPr>
      <dsp:spPr>
        <a:xfrm rot="10800000">
          <a:off x="2075586" y="3267771"/>
          <a:ext cx="7408392" cy="838252"/>
        </a:xfrm>
        <a:prstGeom prst="homePlate">
          <a:avLst/>
        </a:prstGeom>
        <a:gradFill rotWithShape="0">
          <a:gsLst>
            <a:gs pos="0">
              <a:schemeClr val="accent2">
                <a:hueOff val="-4916553"/>
                <a:satOff val="-5832"/>
                <a:lumOff val="-3088"/>
                <a:alphaOff val="0"/>
                <a:lumMod val="95000"/>
              </a:schemeClr>
            </a:gs>
            <a:gs pos="100000">
              <a:schemeClr val="accent2">
                <a:hueOff val="-4916553"/>
                <a:satOff val="-5832"/>
                <a:lumOff val="-3088"/>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4916553"/>
              <a:satOff val="-5832"/>
              <a:lumOff val="-3088"/>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9646" tIns="64770" rIns="120904" bIns="64770" numCol="1" spcCol="1270" anchor="ctr" anchorCtr="0">
          <a:noAutofit/>
        </a:bodyPr>
        <a:lstStyle/>
        <a:p>
          <a:pPr lvl="0" algn="l" defTabSz="755650">
            <a:lnSpc>
              <a:spcPct val="90000"/>
            </a:lnSpc>
            <a:spcBef>
              <a:spcPct val="0"/>
            </a:spcBef>
            <a:spcAft>
              <a:spcPct val="35000"/>
            </a:spcAft>
          </a:pPr>
          <a:r>
            <a:rPr lang="id-ID" sz="1700" kern="1200" dirty="0">
              <a:solidFill>
                <a:srgbClr val="002060"/>
              </a:solidFill>
              <a:latin typeface="Segoe UI" pitchFamily="34" charset="0"/>
              <a:ea typeface="Segoe UI" pitchFamily="34" charset="0"/>
              <a:cs typeface="Segoe UI" pitchFamily="34" charset="0"/>
            </a:rPr>
            <a:t>Penilaian Prestasi Kerja dilakukan dengan cara menggabungkan penilaian SKP dengan penilaian perilaku kerja</a:t>
          </a:r>
        </a:p>
      </dsp:txBody>
      <dsp:txXfrm rot="10800000">
        <a:off x="2285149" y="3267771"/>
        <a:ext cx="7198829" cy="838252"/>
      </dsp:txXfrm>
    </dsp:sp>
    <dsp:sp modelId="{0557D5CF-F977-4905-9407-A04F0EB7E3E1}">
      <dsp:nvSpPr>
        <dsp:cNvPr id="0" name=""/>
        <dsp:cNvSpPr/>
      </dsp:nvSpPr>
      <dsp:spPr>
        <a:xfrm>
          <a:off x="1656460" y="3267771"/>
          <a:ext cx="838252" cy="838252"/>
        </a:xfrm>
        <a:prstGeom prst="ellipse">
          <a:avLst/>
        </a:prstGeom>
        <a:solidFill>
          <a:schemeClr val="accent2">
            <a:tint val="50000"/>
            <a:hueOff val="-4817622"/>
            <a:satOff val="-7846"/>
            <a:lumOff val="-955"/>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tint val="50000"/>
              <a:hueOff val="-4817622"/>
              <a:satOff val="-7846"/>
              <a:lumOff val="-955"/>
              <a:alphaOff val="0"/>
              <a:shade val="30000"/>
              <a:satMod val="120000"/>
            </a:schemeClr>
          </a:contourClr>
        </a:sp3d>
      </dsp:spPr>
      <dsp:style>
        <a:lnRef idx="0">
          <a:scrgbClr r="0" g="0" b="0"/>
        </a:lnRef>
        <a:fillRef idx="1">
          <a:scrgbClr r="0" g="0" b="0"/>
        </a:fillRef>
        <a:effectRef idx="3">
          <a:scrgbClr r="0" g="0" b="0"/>
        </a:effectRef>
        <a:fontRef idx="minor"/>
      </dsp:style>
    </dsp:sp>
    <dsp:sp modelId="{BD463EEC-9F98-4852-8E05-85B5CE661F4F}">
      <dsp:nvSpPr>
        <dsp:cNvPr id="0" name=""/>
        <dsp:cNvSpPr/>
      </dsp:nvSpPr>
      <dsp:spPr>
        <a:xfrm rot="10800000">
          <a:off x="2075586" y="4356248"/>
          <a:ext cx="7408392" cy="838252"/>
        </a:xfrm>
        <a:prstGeom prst="homePlate">
          <a:avLst/>
        </a:prstGeom>
        <a:gradFill rotWithShape="0">
          <a:gsLst>
            <a:gs pos="0">
              <a:schemeClr val="accent2">
                <a:hueOff val="-6555403"/>
                <a:satOff val="-7776"/>
                <a:lumOff val="-4117"/>
                <a:alphaOff val="0"/>
                <a:lumMod val="95000"/>
              </a:schemeClr>
            </a:gs>
            <a:gs pos="100000">
              <a:schemeClr val="accent2">
                <a:hueOff val="-6555403"/>
                <a:satOff val="-7776"/>
                <a:lumOff val="-4117"/>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hueOff val="-6555403"/>
              <a:satOff val="-7776"/>
              <a:lumOff val="-4117"/>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9646" tIns="64770" rIns="120904" bIns="64770" numCol="1" spcCol="1270" anchor="ctr" anchorCtr="0">
          <a:noAutofit/>
        </a:bodyPr>
        <a:lstStyle/>
        <a:p>
          <a:pPr lvl="0" algn="l" defTabSz="755650">
            <a:lnSpc>
              <a:spcPct val="90000"/>
            </a:lnSpc>
            <a:spcBef>
              <a:spcPct val="0"/>
            </a:spcBef>
            <a:spcAft>
              <a:spcPct val="35000"/>
            </a:spcAft>
          </a:pPr>
          <a:r>
            <a:rPr lang="id-ID" sz="1700" kern="1200" dirty="0">
              <a:solidFill>
                <a:schemeClr val="tx1"/>
              </a:solidFill>
              <a:latin typeface="Segoe UI" pitchFamily="34" charset="0"/>
              <a:ea typeface="Segoe UI" pitchFamily="34" charset="0"/>
              <a:cs typeface="Segoe UI" pitchFamily="34" charset="0"/>
            </a:rPr>
            <a:t>Saat ini sedang dilakukan proses revisi PP 46/2011 sebagai penyesuaian terhadap substansi penilaian kinerja sebagaimana diatur dalam UU 5/2014</a:t>
          </a:r>
        </a:p>
      </dsp:txBody>
      <dsp:txXfrm rot="10800000">
        <a:off x="2285149" y="4356248"/>
        <a:ext cx="7198829" cy="838252"/>
      </dsp:txXfrm>
    </dsp:sp>
    <dsp:sp modelId="{4DB90C4F-4D3A-4E07-9346-DE1DA8E24760}">
      <dsp:nvSpPr>
        <dsp:cNvPr id="0" name=""/>
        <dsp:cNvSpPr/>
      </dsp:nvSpPr>
      <dsp:spPr>
        <a:xfrm>
          <a:off x="1656460" y="4356248"/>
          <a:ext cx="838252" cy="838252"/>
        </a:xfrm>
        <a:prstGeom prst="ellipse">
          <a:avLst/>
        </a:prstGeom>
        <a:solidFill>
          <a:schemeClr val="accent2">
            <a:tint val="50000"/>
            <a:hueOff val="-6423495"/>
            <a:satOff val="-10461"/>
            <a:lumOff val="-1273"/>
            <a:alphaOff val="0"/>
          </a:schemeClr>
        </a:soli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2">
              <a:tint val="50000"/>
              <a:hueOff val="-6423495"/>
              <a:satOff val="-10461"/>
              <a:lumOff val="-1273"/>
              <a:alphaOff val="0"/>
              <a:shade val="30000"/>
              <a:satMod val="12000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06129-4EA9-4E6E-8539-19E9392DD574}" type="datetimeFigureOut">
              <a:rPr lang="en-US" smtClean="0"/>
              <a:t>22-Apr-19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CC6E3-1065-4CA6-A077-848B257DAB68}" type="slidenum">
              <a:rPr lang="en-US" smtClean="0"/>
              <a:t>‹#›</a:t>
            </a:fld>
            <a:endParaRPr lang="en-US"/>
          </a:p>
        </p:txBody>
      </p:sp>
    </p:spTree>
    <p:extLst>
      <p:ext uri="{BB962C8B-B14F-4D97-AF65-F5344CB8AC3E}">
        <p14:creationId xmlns:p14="http://schemas.microsoft.com/office/powerpoint/2010/main" val="152974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0EC1C-0C03-4ED5-BEDE-0B4E1EC50E21}" type="datetimeFigureOut">
              <a:rPr lang="en-US" smtClean="0"/>
              <a:t>22-Apr-19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210703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0EC1C-0C03-4ED5-BEDE-0B4E1EC50E21}" type="datetimeFigureOut">
              <a:rPr lang="en-US" smtClean="0"/>
              <a:t>22-Apr-19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3286513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0EC1C-0C03-4ED5-BEDE-0B4E1EC50E21}" type="datetimeFigureOut">
              <a:rPr lang="en-US" smtClean="0"/>
              <a:t>22-Apr-19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3253694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37007F6-AAB3-44E8-956E-54D99CB9608D}" type="datetime1">
              <a:rPr lang="en-US">
                <a:solidFill>
                  <a:prstClr val="black">
                    <a:tint val="75000"/>
                  </a:prstClr>
                </a:solidFill>
              </a:rPr>
              <a:pPr>
                <a:def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5C689C-2821-4FD0-B267-80887DF75F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39045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C1B0AE-9F8C-4875-90A0-63597FB6DAE5}" type="datetime1">
              <a:rPr lang="en-US">
                <a:solidFill>
                  <a:prstClr val="black">
                    <a:tint val="75000"/>
                  </a:prstClr>
                </a:solidFill>
              </a:rPr>
              <a:pPr>
                <a:def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651ADB-8858-454E-9C4B-61B476C198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4507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0DA4A9-C94F-4842-8F42-407980D1430C}" type="datetime1">
              <a:rPr lang="en-US">
                <a:solidFill>
                  <a:prstClr val="black">
                    <a:tint val="75000"/>
                  </a:prstClr>
                </a:solidFill>
              </a:rPr>
              <a:pPr>
                <a:def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34BF6E-CC8F-41C3-8999-FA0334296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7774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F0D134-F2DA-4E14-AE12-53CDB2C8ED86}" type="datetime1">
              <a:rPr lang="en-US">
                <a:solidFill>
                  <a:prstClr val="black">
                    <a:tint val="75000"/>
                  </a:prstClr>
                </a:solidFill>
              </a:rPr>
              <a:pPr>
                <a:defRPr/>
              </a:pPr>
              <a:t>22-Apr-19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CB868ED-25DB-4B24-A280-FABD84F2D9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774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83A7D6-9CFD-4D44-89C2-D057A6728F9C}" type="datetime1">
              <a:rPr lang="en-US">
                <a:solidFill>
                  <a:prstClr val="black">
                    <a:tint val="75000"/>
                  </a:prstClr>
                </a:solidFill>
              </a:rPr>
              <a:pPr>
                <a:defRPr/>
              </a:pPr>
              <a:t>22-Apr-19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25A689F-EBB1-4948-A5DC-21F3913955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1455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AD4539F-F15E-4351-8840-54B6F1B22003}" type="datetime1">
              <a:rPr lang="en-US">
                <a:solidFill>
                  <a:prstClr val="black">
                    <a:tint val="75000"/>
                  </a:prstClr>
                </a:solidFill>
              </a:rPr>
              <a:pPr>
                <a:defRPr/>
              </a:pPr>
              <a:t>22-Apr-19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728408-D8A6-4F53-A08F-B7ACA910FE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7698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A3E8FD-DBEC-46D2-8432-5517916F5C21}" type="datetime1">
              <a:rPr lang="en-US">
                <a:solidFill>
                  <a:prstClr val="black">
                    <a:tint val="75000"/>
                  </a:prstClr>
                </a:solidFill>
              </a:rPr>
              <a:pPr>
                <a:defRPr/>
              </a:pPr>
              <a:t>22-Apr-19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7BD61E4-64EE-4FEF-A492-5859B919DD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0861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89F53E-52E7-408A-9580-47E5F9E31ED3}" type="datetime1">
              <a:rPr lang="en-US">
                <a:solidFill>
                  <a:prstClr val="black">
                    <a:tint val="75000"/>
                  </a:prstClr>
                </a:solidFill>
              </a:rPr>
              <a:pPr>
                <a:defRPr/>
              </a:pPr>
              <a:t>22-Apr-19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03EE1F-61C6-45FB-AEF9-96CFED83F0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366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0EC1C-0C03-4ED5-BEDE-0B4E1EC50E21}" type="datetimeFigureOut">
              <a:rPr lang="en-US" smtClean="0"/>
              <a:t>22-Apr-19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387897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17D997-BE23-4A4F-8BA2-CF110BD313F2}" type="datetime1">
              <a:rPr lang="en-US">
                <a:solidFill>
                  <a:prstClr val="black">
                    <a:tint val="75000"/>
                  </a:prstClr>
                </a:solidFill>
              </a:rPr>
              <a:pPr>
                <a:defRPr/>
              </a:pPr>
              <a:t>22-Apr-19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D2C75B-D8EB-48F0-A7D2-617A0E6110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115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21546B-5634-4639-B112-A5A67C38053F}" type="datetime1">
              <a:rPr lang="en-US">
                <a:solidFill>
                  <a:prstClr val="black">
                    <a:tint val="75000"/>
                  </a:prstClr>
                </a:solidFill>
              </a:rPr>
              <a:pPr>
                <a:def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45CC82-49DB-49D9-9CB7-B61BB3419F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1467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A60EDF-ECB3-4B27-BA65-A8DA49804D39}" type="datetime1">
              <a:rPr lang="en-US">
                <a:solidFill>
                  <a:prstClr val="black">
                    <a:tint val="75000"/>
                  </a:prstClr>
                </a:solidFill>
              </a:rPr>
              <a:pPr>
                <a:def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3C0CC7-80F1-40E6-85CC-6E2A8BD188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5470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4970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9844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7409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9159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924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4070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737320"/>
            <a:ext cx="850392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1460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0EC1C-0C03-4ED5-BEDE-0B4E1EC50E21}" type="datetimeFigureOut">
              <a:rPr lang="en-US" smtClean="0"/>
              <a:t>22-Apr-19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2552943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8AD922EE-375A-40F5-B166-E3CF1ED0BD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2885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685800" y="5029200"/>
            <a:ext cx="6400800" cy="609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71E1F-DBC0-49AE-9F14-04153E1905F8}" type="slidenum">
              <a:rPr lang="en-US"/>
              <a:pPr>
                <a:defRPr/>
              </a:pPr>
              <a:t>‹#›</a:t>
            </a:fld>
            <a:endParaRPr lang="en-US"/>
          </a:p>
        </p:txBody>
      </p:sp>
    </p:spTree>
    <p:extLst>
      <p:ext uri="{BB962C8B-B14F-4D97-AF65-F5344CB8AC3E}">
        <p14:creationId xmlns:p14="http://schemas.microsoft.com/office/powerpoint/2010/main" val="3372249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sp>
        <p:nvSpPr>
          <p:cNvPr id="5" name="Folded Corner 4"/>
          <p:cNvSpPr>
            <a:spLocks noChangeArrowheads="1"/>
          </p:cNvSpPr>
          <p:nvPr userDrawn="1"/>
        </p:nvSpPr>
        <p:spPr bwMode="auto">
          <a:xfrm>
            <a:off x="8077200" y="0"/>
            <a:ext cx="609600" cy="890588"/>
          </a:xfrm>
          <a:prstGeom prst="foldedCorner">
            <a:avLst>
              <a:gd name="adj" fmla="val 16667"/>
            </a:avLst>
          </a:prstGeom>
          <a:solidFill>
            <a:srgbClr val="26A3E6"/>
          </a:solidFill>
          <a:ln>
            <a:noFill/>
          </a:ln>
          <a:effectLst>
            <a:outerShdw blurRad="63500" dist="23000" dir="5400000" rotWithShape="0">
              <a:srgbClr val="000000">
                <a:alpha val="34998"/>
              </a:srgbClr>
            </a:outerShdw>
          </a:effectLst>
          <a:extLst/>
        </p:spPr>
        <p:txBody>
          <a:bodyPr anchor="ctr"/>
          <a:lstStyle/>
          <a:p>
            <a:pPr algn="ctr" eaLnBrk="1" hangingPunct="1">
              <a:defRPr/>
            </a:pPr>
            <a:endParaRPr lang="en-GB">
              <a:solidFill>
                <a:srgbClr val="FFFFFF"/>
              </a:solidFill>
              <a:latin typeface="Calibri" charset="0"/>
              <a:ea typeface="MS PGothic" charset="0"/>
              <a:cs typeface="Arial" charset="0"/>
            </a:endParaRPr>
          </a:p>
        </p:txBody>
      </p:sp>
      <p:cxnSp>
        <p:nvCxnSpPr>
          <p:cNvPr id="6" name="Straight Connector 5"/>
          <p:cNvCxnSpPr>
            <a:cxnSpLocks noChangeShapeType="1"/>
          </p:cNvCxnSpPr>
          <p:nvPr userDrawn="1"/>
        </p:nvCxnSpPr>
        <p:spPr bwMode="auto">
          <a:xfrm>
            <a:off x="457200" y="9906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3" name="Content Placeholder 2"/>
          <p:cNvSpPr>
            <a:spLocks noGrp="1"/>
          </p:cNvSpPr>
          <p:nvPr>
            <p:ph idx="1"/>
          </p:nvPr>
        </p:nvSpPr>
        <p:spPr>
          <a:xfrm>
            <a:off x="457200" y="1066800"/>
            <a:ext cx="8229600" cy="579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idx="4294967295"/>
          </p:nvPr>
        </p:nvSpPr>
        <p:spPr>
          <a:xfrm>
            <a:off x="457200" y="152399"/>
            <a:ext cx="7696200" cy="762001"/>
          </a:xfrm>
          <a:noFill/>
        </p:spPr>
        <p:txBody>
          <a:bodyPr>
            <a:normAutofit/>
          </a:bodyPr>
          <a:lstStyle>
            <a:lvl1pPr algn="l">
              <a:defRPr sz="3200" b="1">
                <a:latin typeface="Calibri"/>
                <a:cs typeface="Calibri"/>
              </a:defRPr>
            </a:lvl1pPr>
          </a:lstStyle>
          <a:p>
            <a:endParaRPr lang="en-US" dirty="0"/>
          </a:p>
        </p:txBody>
      </p:sp>
      <p:sp>
        <p:nvSpPr>
          <p:cNvPr id="7" name="Slide Number Placeholder 5"/>
          <p:cNvSpPr>
            <a:spLocks noGrp="1"/>
          </p:cNvSpPr>
          <p:nvPr>
            <p:ph type="sldNum" sz="quarter" idx="10"/>
          </p:nvPr>
        </p:nvSpPr>
        <p:spPr>
          <a:xfrm>
            <a:off x="8077200" y="304800"/>
            <a:ext cx="609600" cy="381000"/>
          </a:xfrm>
        </p:spPr>
        <p:txBody>
          <a:bodyPr/>
          <a:lstStyle>
            <a:lvl1pPr algn="ctr">
              <a:defRPr sz="1600">
                <a:solidFill>
                  <a:schemeClr val="bg1"/>
                </a:solidFill>
              </a:defRPr>
            </a:lvl1pPr>
          </a:lstStyle>
          <a:p>
            <a:pPr>
              <a:defRPr/>
            </a:pPr>
            <a:fld id="{EF26757B-5040-42CF-A801-2C9D11BAE1B4}" type="slidenum">
              <a:rPr lang="en-US"/>
              <a:pPr>
                <a:defRPr/>
              </a:pPr>
              <a:t>‹#›</a:t>
            </a:fld>
            <a:endParaRPr lang="en-US"/>
          </a:p>
        </p:txBody>
      </p:sp>
    </p:spTree>
    <p:extLst>
      <p:ext uri="{BB962C8B-B14F-4D97-AF65-F5344CB8AC3E}">
        <p14:creationId xmlns:p14="http://schemas.microsoft.com/office/powerpoint/2010/main" val="4208200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5" name="Rectangle 4"/>
          <p:cNvSpPr>
            <a:spLocks noChangeArrowheads="1"/>
          </p:cNvSpPr>
          <p:nvPr userDrawn="1"/>
        </p:nvSpPr>
        <p:spPr bwMode="auto">
          <a:xfrm>
            <a:off x="2286000" y="2828925"/>
            <a:ext cx="4572000" cy="1200150"/>
          </a:xfrm>
          <a:prstGeom prst="rect">
            <a:avLst/>
          </a:prstGeom>
          <a:noFill/>
          <a:ln w="9525">
            <a:noFill/>
            <a:miter lim="800000"/>
            <a:headEnd/>
            <a:tailEnd/>
          </a:ln>
        </p:spPr>
        <p:txBody>
          <a:bodyPr>
            <a:spAutoFit/>
          </a:bodyPr>
          <a:lstStyle/>
          <a:p>
            <a:pPr eaLnBrk="1" hangingPunct="1">
              <a:defRPr/>
            </a:pPr>
            <a:r>
              <a:rPr lang="id-ID"/>
              <a:t>UNDANG-UNDANG FONDASI UNTUK </a:t>
            </a:r>
            <a:r>
              <a:rPr lang="en-US"/>
              <a:t/>
            </a:r>
            <a:br>
              <a:rPr lang="en-US"/>
            </a:br>
            <a:r>
              <a:rPr lang="en-US"/>
              <a:t> REFORMASI BIROKRASI</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idx="4294967295"/>
          </p:nvPr>
        </p:nvSpPr>
        <p:spPr>
          <a:xfrm>
            <a:off x="1143000" y="152399"/>
            <a:ext cx="8001000" cy="1062251"/>
          </a:xfrm>
          <a:noFill/>
        </p:spPr>
        <p:txBody>
          <a:bodyPr>
            <a:normAutofit/>
          </a:bodyPr>
          <a:lstStyle>
            <a:lvl1pPr algn="ctr">
              <a:defRPr sz="3200">
                <a:latin typeface="Century Gothic"/>
                <a:cs typeface="Century Gothic"/>
              </a:defRPr>
            </a:lvl1pPr>
          </a:lstStyle>
          <a:p>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D5D5AB-D59A-4A1E-90A5-DE01351BF3B9}" type="slidenum">
              <a:rPr lang="en-US"/>
              <a:pPr>
                <a:defRPr/>
              </a:pPr>
              <a:t>‹#›</a:t>
            </a:fld>
            <a:endParaRPr lang="en-US"/>
          </a:p>
        </p:txBody>
      </p:sp>
    </p:spTree>
    <p:extLst>
      <p:ext uri="{BB962C8B-B14F-4D97-AF65-F5344CB8AC3E}">
        <p14:creationId xmlns:p14="http://schemas.microsoft.com/office/powerpoint/2010/main" val="1621083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cxnSp>
        <p:nvCxnSpPr>
          <p:cNvPr id="5" name="Straight Connector 4"/>
          <p:cNvCxnSpPr>
            <a:cxnSpLocks noChangeShapeType="1"/>
          </p:cNvCxnSpPr>
          <p:nvPr userDrawn="1"/>
        </p:nvCxnSpPr>
        <p:spPr bwMode="auto">
          <a:xfrm>
            <a:off x="468313" y="42926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2" name="Title 1"/>
          <p:cNvSpPr>
            <a:spLocks noGrp="1"/>
          </p:cNvSpPr>
          <p:nvPr>
            <p:ph type="title"/>
          </p:nvPr>
        </p:nvSpPr>
        <p:spPr>
          <a:xfrm>
            <a:off x="467544" y="328153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67544" y="465313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50A90B-D61D-43F6-AF7A-5FACCAD9B26F}" type="slidenum">
              <a:rPr lang="en-US"/>
              <a:pPr>
                <a:defRPr/>
              </a:pPr>
              <a:t>‹#›</a:t>
            </a:fld>
            <a:endParaRPr lang="en-US"/>
          </a:p>
        </p:txBody>
      </p:sp>
    </p:spTree>
    <p:extLst>
      <p:ext uri="{BB962C8B-B14F-4D97-AF65-F5344CB8AC3E}">
        <p14:creationId xmlns:p14="http://schemas.microsoft.com/office/powerpoint/2010/main" val="3001891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0BDCD5-B83B-40E2-9B19-40C22B343520}" type="slidenum">
              <a:rPr lang="en-US"/>
              <a:pPr>
                <a:defRPr/>
              </a:pPr>
              <a:t>‹#›</a:t>
            </a:fld>
            <a:endParaRPr lang="en-US"/>
          </a:p>
        </p:txBody>
      </p:sp>
    </p:spTree>
    <p:extLst>
      <p:ext uri="{BB962C8B-B14F-4D97-AF65-F5344CB8AC3E}">
        <p14:creationId xmlns:p14="http://schemas.microsoft.com/office/powerpoint/2010/main" val="366852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a:stretch>
            <a:fillRect/>
          </a:stretch>
        </p:blipFill>
        <p:spPr bwMode="auto">
          <a:xfrm>
            <a:off x="0" y="-19050"/>
            <a:ext cx="9144000" cy="6883400"/>
          </a:xfrm>
          <a:prstGeom prst="rect">
            <a:avLst/>
          </a:prstGeom>
          <a:noFill/>
          <a:ln w="9525">
            <a:noFill/>
            <a:miter lim="800000"/>
            <a:headEnd/>
            <a:tailEnd/>
          </a:ln>
        </p:spPr>
      </p:pic>
      <p:sp>
        <p:nvSpPr>
          <p:cNvPr id="8" name="Folded Corner 7"/>
          <p:cNvSpPr>
            <a:spLocks noChangeArrowheads="1"/>
          </p:cNvSpPr>
          <p:nvPr userDrawn="1"/>
        </p:nvSpPr>
        <p:spPr bwMode="auto">
          <a:xfrm>
            <a:off x="8229600" y="0"/>
            <a:ext cx="457200" cy="890588"/>
          </a:xfrm>
          <a:prstGeom prst="foldedCorner">
            <a:avLst>
              <a:gd name="adj" fmla="val 16667"/>
            </a:avLst>
          </a:prstGeom>
          <a:solidFill>
            <a:srgbClr val="26A3E6"/>
          </a:solidFill>
          <a:ln w="9525">
            <a:solidFill>
              <a:srgbClr val="FFFFFF"/>
            </a:solidFill>
            <a:round/>
            <a:headEnd/>
            <a:tailEnd/>
          </a:ln>
          <a:effectLst>
            <a:outerShdw blurRad="63500" dist="23000" dir="5400000" rotWithShape="0">
              <a:srgbClr val="000000">
                <a:alpha val="34998"/>
              </a:srgbClr>
            </a:outerShdw>
          </a:effectLst>
        </p:spPr>
        <p:txBody>
          <a:bodyPr anchor="ctr"/>
          <a:lstStyle/>
          <a:p>
            <a:pPr algn="ctr" eaLnBrk="1" hangingPunct="1">
              <a:defRPr/>
            </a:pPr>
            <a:endParaRPr lang="en-GB">
              <a:solidFill>
                <a:srgbClr val="FFFFFF"/>
              </a:solidFill>
              <a:latin typeface="Calibri" charset="0"/>
              <a:ea typeface="MS PGothic" charset="0"/>
              <a:cs typeface="Arial" charset="0"/>
            </a:endParaRPr>
          </a:p>
        </p:txBody>
      </p:sp>
      <p:cxnSp>
        <p:nvCxnSpPr>
          <p:cNvPr id="9" name="Straight Connector 8"/>
          <p:cNvCxnSpPr>
            <a:cxnSpLocks noChangeShapeType="1"/>
          </p:cNvCxnSpPr>
          <p:nvPr userDrawn="1"/>
        </p:nvCxnSpPr>
        <p:spPr bwMode="auto">
          <a:xfrm>
            <a:off x="457200" y="1295400"/>
            <a:ext cx="8229600" cy="0"/>
          </a:xfrm>
          <a:prstGeom prst="line">
            <a:avLst/>
          </a:prstGeom>
          <a:noFill/>
          <a:ln w="25400">
            <a:solidFill>
              <a:srgbClr val="26A3E6"/>
            </a:solidFill>
            <a:round/>
            <a:headEnd/>
            <a:tailEnd/>
          </a:ln>
          <a:effectLst>
            <a:outerShdw blurRad="63500" dist="20000" dir="5400000" rotWithShape="0">
              <a:srgbClr val="000000">
                <a:alpha val="37999"/>
              </a:srgbClr>
            </a:outerShdw>
          </a:effectLst>
          <a:extLst/>
        </p:spPr>
      </p:cxnSp>
      <p:sp>
        <p:nvSpPr>
          <p:cNvPr id="11" name="Slide Number Placeholder 5"/>
          <p:cNvSpPr txBox="1">
            <a:spLocks/>
          </p:cNvSpPr>
          <p:nvPr userDrawn="1"/>
        </p:nvSpPr>
        <p:spPr>
          <a:xfrm>
            <a:off x="8229600" y="304800"/>
            <a:ext cx="457200" cy="381000"/>
          </a:xfrm>
          <a:prstGeom prst="rect">
            <a:avLst/>
          </a:prstGeom>
        </p:spPr>
        <p:txBody>
          <a:bodyPr anchor="ctr"/>
          <a:lstStyle/>
          <a:p>
            <a:pPr algn="ctr" eaLnBrk="1" hangingPunct="1">
              <a:defRPr/>
            </a:pPr>
            <a:fld id="{A84F2497-4623-4196-A60E-65FDF71D32C2}" type="slidenum">
              <a:rPr lang="en-US" sz="1800">
                <a:solidFill>
                  <a:schemeClr val="bg1"/>
                </a:solidFill>
              </a:rPr>
              <a:pPr algn="ctr" eaLnBrk="1" hangingPunct="1">
                <a:defRPr/>
              </a:pPr>
              <a:t>‹#›</a:t>
            </a:fld>
            <a:endParaRPr lang="en-US" sz="1800">
              <a:solidFill>
                <a:schemeClr val="bg1"/>
              </a:solidFill>
            </a:endParaRPr>
          </a:p>
        </p:txBody>
      </p:sp>
      <p:sp>
        <p:nvSpPr>
          <p:cNvPr id="3" name="Text Placeholder 2"/>
          <p:cNvSpPr>
            <a:spLocks noGrp="1"/>
          </p:cNvSpPr>
          <p:nvPr>
            <p:ph type="body" idx="1"/>
          </p:nvPr>
        </p:nvSpPr>
        <p:spPr>
          <a:xfrm>
            <a:off x="457200" y="1535113"/>
            <a:ext cx="4040188" cy="639762"/>
          </a:xfrm>
          <a:solidFill>
            <a:srgbClr val="26A3E6"/>
          </a:solidFill>
          <a:ln>
            <a:solidFill>
              <a:schemeClr val="bg1"/>
            </a:solidFill>
          </a:ln>
        </p:spPr>
        <p:txBody>
          <a:bodyPr anchor="ctr">
            <a:norm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26A3E6"/>
          </a:solidFill>
          <a:ln>
            <a:solidFill>
              <a:srgbClr val="FFFFFF"/>
            </a:solidFill>
          </a:ln>
        </p:spPr>
        <p:txBody>
          <a:bodyPr anchor="ctr"/>
          <a:lstStyle>
            <a:lvl1pPr marL="0" indent="0">
              <a:buNone/>
              <a:defRPr sz="24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idx="4294967295"/>
          </p:nvPr>
        </p:nvSpPr>
        <p:spPr>
          <a:xfrm>
            <a:off x="457200" y="152399"/>
            <a:ext cx="7620000" cy="1062251"/>
          </a:xfrm>
          <a:noFill/>
        </p:spPr>
        <p:txBody>
          <a:bodyPr>
            <a:normAutofit/>
          </a:bodyPr>
          <a:lstStyle>
            <a:lvl1pPr>
              <a:defRPr b="1">
                <a:latin typeface="Calibri"/>
                <a:cs typeface="Calibri"/>
              </a:defRPr>
            </a:lvl1pPr>
          </a:lstStyle>
          <a:p>
            <a:endParaRPr lang="en-US" dirty="0"/>
          </a:p>
        </p:txBody>
      </p:sp>
      <p:sp>
        <p:nvSpPr>
          <p:cNvPr id="12"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F93463AC-3199-4789-82F2-1A9E90C28BF4}" type="slidenum">
              <a:rPr lang="en-US"/>
              <a:pPr>
                <a:defRPr/>
              </a:pPr>
              <a:t>‹#›</a:t>
            </a:fld>
            <a:endParaRPr lang="en-US"/>
          </a:p>
        </p:txBody>
      </p:sp>
    </p:spTree>
    <p:extLst>
      <p:ext uri="{BB962C8B-B14F-4D97-AF65-F5344CB8AC3E}">
        <p14:creationId xmlns:p14="http://schemas.microsoft.com/office/powerpoint/2010/main" val="4039176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77685-BBD9-4EFB-A811-7F4B2DF002B4}" type="slidenum">
              <a:rPr lang="en-US"/>
              <a:pPr>
                <a:defRPr/>
              </a:pPr>
              <a:t>‹#›</a:t>
            </a:fld>
            <a:endParaRPr lang="en-US"/>
          </a:p>
        </p:txBody>
      </p:sp>
    </p:spTree>
    <p:extLst>
      <p:ext uri="{BB962C8B-B14F-4D97-AF65-F5344CB8AC3E}">
        <p14:creationId xmlns:p14="http://schemas.microsoft.com/office/powerpoint/2010/main" val="23511604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16A2B5-DB22-4786-BEBB-EE6035FCDEDB}" type="slidenum">
              <a:rPr lang="en-US"/>
              <a:pPr>
                <a:defRPr/>
              </a:pPr>
              <a:t>‹#›</a:t>
            </a:fld>
            <a:endParaRPr lang="en-US"/>
          </a:p>
        </p:txBody>
      </p:sp>
    </p:spTree>
    <p:extLst>
      <p:ext uri="{BB962C8B-B14F-4D97-AF65-F5344CB8AC3E}">
        <p14:creationId xmlns:p14="http://schemas.microsoft.com/office/powerpoint/2010/main" val="4083355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F6AF0-D8E7-4DD4-9CAD-90F14F3D2FD6}" type="slidenum">
              <a:rPr lang="en-US"/>
              <a:pPr>
                <a:defRPr/>
              </a:pPr>
              <a:t>‹#›</a:t>
            </a:fld>
            <a:endParaRPr lang="en-US"/>
          </a:p>
        </p:txBody>
      </p:sp>
    </p:spTree>
    <p:extLst>
      <p:ext uri="{BB962C8B-B14F-4D97-AF65-F5344CB8AC3E}">
        <p14:creationId xmlns:p14="http://schemas.microsoft.com/office/powerpoint/2010/main" val="4071739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0EC1C-0C03-4ED5-BEDE-0B4E1EC50E21}" type="datetimeFigureOut">
              <a:rPr lang="en-US" smtClean="0"/>
              <a:t>22-Apr-19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14886832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62059-E114-4C2E-BD82-37670E6737A4}" type="slidenum">
              <a:rPr lang="en-US"/>
              <a:pPr>
                <a:defRPr/>
              </a:pPr>
              <a:t>‹#›</a:t>
            </a:fld>
            <a:endParaRPr lang="en-US"/>
          </a:p>
        </p:txBody>
      </p:sp>
    </p:spTree>
    <p:extLst>
      <p:ext uri="{BB962C8B-B14F-4D97-AF65-F5344CB8AC3E}">
        <p14:creationId xmlns:p14="http://schemas.microsoft.com/office/powerpoint/2010/main" val="2051884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7" descr="Logo Kemenpan-Rb (update 2012).png"/>
          <p:cNvPicPr>
            <a:picLocks noChangeAspect="1"/>
          </p:cNvPicPr>
          <p:nvPr userDrawn="1"/>
        </p:nvPicPr>
        <p:blipFill>
          <a:blip r:embed="rId2" cstate="print"/>
          <a:srcRect/>
          <a:stretch>
            <a:fillRect/>
          </a:stretch>
        </p:blipFill>
        <p:spPr bwMode="auto">
          <a:xfrm>
            <a:off x="228600" y="152400"/>
            <a:ext cx="762000" cy="1069975"/>
          </a:xfrm>
          <a:prstGeom prst="rect">
            <a:avLst/>
          </a:prstGeom>
          <a:noFill/>
          <a:ln w="9525">
            <a:noFill/>
            <a:miter lim="800000"/>
            <a:headEnd/>
            <a:tailEnd/>
          </a:ln>
        </p:spPr>
      </p:pic>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idx="4294967295"/>
          </p:nvPr>
        </p:nvSpPr>
        <p:spPr>
          <a:xfrm>
            <a:off x="1143000" y="152399"/>
            <a:ext cx="8001000" cy="1062251"/>
          </a:xfrm>
          <a:noFill/>
        </p:spPr>
        <p:txBody>
          <a:bodyPr>
            <a:normAutofit/>
          </a:bodyPr>
          <a:lstStyle/>
          <a:p>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98D5411-B86B-4FB8-A2B1-3D254866372B}" type="slidenum">
              <a:rPr lang="en-US"/>
              <a:pPr>
                <a:defRPr/>
              </a:pPr>
              <a:t>‹#›</a:t>
            </a:fld>
            <a:endParaRPr lang="en-US"/>
          </a:p>
        </p:txBody>
      </p:sp>
    </p:spTree>
    <p:extLst>
      <p:ext uri="{BB962C8B-B14F-4D97-AF65-F5344CB8AC3E}">
        <p14:creationId xmlns:p14="http://schemas.microsoft.com/office/powerpoint/2010/main" val="1806146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C61334-1968-41C6-AFCC-90CC0B1C96C6}" type="slidenum">
              <a:rPr lang="en-US"/>
              <a:pPr>
                <a:defRPr/>
              </a:pPr>
              <a:t>‹#›</a:t>
            </a:fld>
            <a:endParaRPr lang="en-US"/>
          </a:p>
        </p:txBody>
      </p:sp>
    </p:spTree>
    <p:extLst>
      <p:ext uri="{BB962C8B-B14F-4D97-AF65-F5344CB8AC3E}">
        <p14:creationId xmlns:p14="http://schemas.microsoft.com/office/powerpoint/2010/main" val="2839496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MS PGothic" charset="0"/>
                <a:cs typeface="MS PGothic" charset="0"/>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94B1EEDB-D745-4FCB-B154-328836B180CF}" type="slidenum">
              <a:rPr lang="en-US"/>
              <a:pPr>
                <a:defRPr/>
              </a:pPr>
              <a:t>‹#›</a:t>
            </a:fld>
            <a:endParaRPr lang="en-US"/>
          </a:p>
        </p:txBody>
      </p:sp>
    </p:spTree>
    <p:extLst>
      <p:ext uri="{BB962C8B-B14F-4D97-AF65-F5344CB8AC3E}">
        <p14:creationId xmlns:p14="http://schemas.microsoft.com/office/powerpoint/2010/main" val="3390457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533400" y="1320800"/>
            <a:ext cx="8001000" cy="3327400"/>
          </a:xfrm>
          <a:ln w="38100">
            <a:solidFill>
              <a:schemeClr val="bg1">
                <a:lumMod val="95000"/>
              </a:schemeClr>
            </a:solidFill>
            <a:miter lim="800000"/>
          </a:ln>
          <a:effectLst/>
        </p:spPr>
        <p:txBody>
          <a:bodyPr>
            <a:normAutofit/>
          </a:bodyPr>
          <a:lstStyle>
            <a:lvl1pPr>
              <a:defRPr sz="1400"/>
            </a:lvl1pPr>
          </a:lstStyle>
          <a:p>
            <a:pPr lvl="0"/>
            <a:endParaRPr lang="en-JM" noProof="0"/>
          </a:p>
        </p:txBody>
      </p:sp>
      <p:sp>
        <p:nvSpPr>
          <p:cNvPr id="2" name="Title 1"/>
          <p:cNvSpPr>
            <a:spLocks noGrp="1"/>
          </p:cNvSpPr>
          <p:nvPr>
            <p:ph type="title"/>
          </p:nvPr>
        </p:nvSpPr>
        <p:spPr/>
        <p:txBody>
          <a:bodyPr/>
          <a:lstStyle/>
          <a:p>
            <a:r>
              <a:rPr lang="en-US" dirty="0"/>
              <a:t>Click to edit Master title style</a:t>
            </a:r>
            <a:endParaRPr lang="en-JM" dirty="0"/>
          </a:p>
        </p:txBody>
      </p:sp>
      <p:sp>
        <p:nvSpPr>
          <p:cNvPr id="11" name="Content Placeholder 10"/>
          <p:cNvSpPr>
            <a:spLocks noGrp="1"/>
          </p:cNvSpPr>
          <p:nvPr>
            <p:ph sz="quarter" idx="13"/>
          </p:nvPr>
        </p:nvSpPr>
        <p:spPr>
          <a:xfrm>
            <a:off x="4800600" y="4953000"/>
            <a:ext cx="3810000" cy="914400"/>
          </a:xfrm>
        </p:spPr>
        <p:txBody>
          <a:bodyPr>
            <a:noAutofit/>
          </a:bodyPr>
          <a:lstStyle>
            <a:lvl1pPr algn="r">
              <a:lnSpc>
                <a:spcPct val="110000"/>
              </a:lnSpc>
              <a:spcBef>
                <a:spcPts val="0"/>
              </a:spcBef>
              <a:buNone/>
              <a:defRPr sz="1300"/>
            </a:lvl1pPr>
            <a:lvl2pPr>
              <a:defRPr sz="1600"/>
            </a:lvl2pPr>
            <a:lvl3pPr>
              <a:defRPr sz="1600"/>
            </a:lvl3pPr>
            <a:lvl4pPr>
              <a:defRPr sz="1600"/>
            </a:lvl4pPr>
            <a:lvl5pPr>
              <a:buNone/>
              <a:defRPr sz="1600"/>
            </a:lvl5pPr>
          </a:lstStyle>
          <a:p>
            <a:pPr lvl="0"/>
            <a:endParaRPr lang="en-JM" dirty="0"/>
          </a:p>
        </p:txBody>
      </p:sp>
      <p:sp>
        <p:nvSpPr>
          <p:cNvPr id="14" name="Content Placeholder 38"/>
          <p:cNvSpPr>
            <a:spLocks noGrp="1"/>
          </p:cNvSpPr>
          <p:nvPr>
            <p:ph sz="quarter" idx="36"/>
          </p:nvPr>
        </p:nvSpPr>
        <p:spPr>
          <a:xfrm>
            <a:off x="533400" y="4978400"/>
            <a:ext cx="2438400" cy="381000"/>
          </a:xfrm>
          <a:solidFill>
            <a:schemeClr val="tx1">
              <a:lumMod val="85000"/>
              <a:lumOff val="15000"/>
            </a:schemeClr>
          </a:solidFill>
          <a:ln>
            <a:noFill/>
          </a:ln>
        </p:spPr>
        <p:txBody>
          <a:bodyPr anchor="ctr">
            <a:noAutofit/>
          </a:bodyPr>
          <a:lstStyle>
            <a:lvl1pPr algn="l">
              <a:buNone/>
              <a:defRPr sz="1800" b="0">
                <a:solidFill>
                  <a:schemeClr val="bg1"/>
                </a:solidFill>
                <a:latin typeface="Bebas Neue" pitchFamily="34" charset="0"/>
              </a:defRPr>
            </a:lvl1pPr>
          </a:lstStyle>
          <a:p>
            <a:pPr lvl="0"/>
            <a:endParaRPr lang="en-JM" dirty="0"/>
          </a:p>
        </p:txBody>
      </p:sp>
      <p:sp>
        <p:nvSpPr>
          <p:cNvPr id="15" name="Content Placeholder 38"/>
          <p:cNvSpPr>
            <a:spLocks noGrp="1"/>
          </p:cNvSpPr>
          <p:nvPr>
            <p:ph sz="quarter" idx="37"/>
          </p:nvPr>
        </p:nvSpPr>
        <p:spPr>
          <a:xfrm>
            <a:off x="533400" y="5359400"/>
            <a:ext cx="2971800" cy="381000"/>
          </a:xfrm>
          <a:solidFill>
            <a:srgbClr val="FFC000"/>
          </a:solidFill>
          <a:ln>
            <a:noFill/>
          </a:ln>
        </p:spPr>
        <p:txBody>
          <a:bodyPr anchor="ctr">
            <a:noAutofit/>
          </a:bodyPr>
          <a:lstStyle>
            <a:lvl1pPr algn="l">
              <a:buNone/>
              <a:defRPr sz="1800" b="0">
                <a:solidFill>
                  <a:schemeClr val="bg1"/>
                </a:solidFill>
                <a:latin typeface="Bebas Neue" pitchFamily="34" charset="0"/>
              </a:defRPr>
            </a:lvl1pPr>
          </a:lstStyle>
          <a:p>
            <a:pPr lvl="0"/>
            <a:endParaRPr lang="en-JM" dirty="0"/>
          </a:p>
        </p:txBody>
      </p:sp>
      <p:sp>
        <p:nvSpPr>
          <p:cNvPr id="7" name="Footer Placeholder 3"/>
          <p:cNvSpPr>
            <a:spLocks noGrp="1"/>
          </p:cNvSpPr>
          <p:nvPr>
            <p:ph type="ftr" sz="quarter" idx="38"/>
          </p:nvPr>
        </p:nvSpPr>
        <p:spPr>
          <a:xfrm>
            <a:off x="457200" y="6375400"/>
            <a:ext cx="6019800" cy="390525"/>
          </a:xfrm>
        </p:spPr>
        <p:txBody>
          <a:bodyPr/>
          <a:lstStyle>
            <a:lvl1pPr>
              <a:defRPr sz="1400"/>
            </a:lvl1pPr>
          </a:lstStyle>
          <a:p>
            <a:pPr>
              <a:defRPr/>
            </a:pPr>
            <a:endParaRPr lang="en-JM"/>
          </a:p>
        </p:txBody>
      </p:sp>
      <p:sp>
        <p:nvSpPr>
          <p:cNvPr id="8" name="Slide Number Placeholder 4"/>
          <p:cNvSpPr>
            <a:spLocks noGrp="1"/>
          </p:cNvSpPr>
          <p:nvPr>
            <p:ph type="sldNum" sz="quarter" idx="39"/>
          </p:nvPr>
        </p:nvSpPr>
        <p:spPr/>
        <p:txBody>
          <a:bodyPr/>
          <a:lstStyle>
            <a:lvl1pPr>
              <a:defRPr/>
            </a:lvl1pPr>
          </a:lstStyle>
          <a:p>
            <a:pPr>
              <a:defRPr/>
            </a:pPr>
            <a:fld id="{4D4EC5FA-AC25-4E90-80A5-4B6EFE5641E8}" type="slidenum">
              <a:rPr lang="en-JM"/>
              <a:pPr>
                <a:defRPr/>
              </a:pPr>
              <a:t>‹#›</a:t>
            </a:fld>
            <a:endParaRPr lang="en-JM"/>
          </a:p>
        </p:txBody>
      </p:sp>
    </p:spTree>
    <p:extLst>
      <p:ext uri="{BB962C8B-B14F-4D97-AF65-F5344CB8AC3E}">
        <p14:creationId xmlns:p14="http://schemas.microsoft.com/office/powerpoint/2010/main" val="2764110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67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685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78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247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758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80EC1C-0C03-4ED5-BEDE-0B4E1EC50E21}" type="datetimeFigureOut">
              <a:rPr lang="en-US" smtClean="0"/>
              <a:t>22-Apr-19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7730275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04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7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226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34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609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DA3B-0E96-4C3A-B9B0-04AD83937D86}" type="datetimeFigureOut">
              <a:rPr lang="en-US" smtClean="0">
                <a:solidFill>
                  <a:prstClr val="black">
                    <a:tint val="75000"/>
                  </a:prstClr>
                </a:solidFill>
              </a:rPr>
              <a:pPr/>
              <a:t>22-Apr-19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13710-6140-458E-B3F9-99902D7C5A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70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wrap="square" numCol="1" anchor="t" anchorCtr="0" compatLnSpc="1">
            <a:prstTxWarp prst="textNoShape">
              <a:avLst/>
            </a:prstTxWarp>
          </a:bodyPr>
          <a:lstStyle>
            <a:lvl1pPr>
              <a:defRPr sz="1800">
                <a:latin typeface="Calibri" charset="0"/>
                <a:ea typeface="MS PGothic" charset="0"/>
                <a:cs typeface="MS PGothic" charset="0"/>
              </a:defRPr>
            </a:lvl1pPr>
          </a:lstStyle>
          <a:p>
            <a:pPr>
              <a:defRPr/>
            </a:pPr>
            <a:endParaRPr lang="en-US">
              <a:solidFill>
                <a:prstClr val="black">
                  <a:tint val="75000"/>
                </a:prstClr>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2"/>
          </p:nvPr>
        </p:nvSpPr>
        <p:spPr/>
        <p:txBody>
          <a:bodyPr/>
          <a:lstStyle>
            <a:lvl1pPr>
              <a:defRPr/>
            </a:lvl1pPr>
          </a:lstStyle>
          <a:p>
            <a:pPr>
              <a:defRPr/>
            </a:pPr>
            <a:fld id="{FFC34073-57F6-41BB-8F88-A0CCF1163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1098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48C34AB8-B7E8-4954-8F86-4F58D2E87D00}"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910818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1E919472-0085-4341-833D-95D74D7DB257}"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4923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583A3040-0FFD-4D17-BF50-F6CFEDE8079B}"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1185855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80EC1C-0C03-4ED5-BEDE-0B4E1EC50E21}" type="datetimeFigureOut">
              <a:rPr lang="en-US" smtClean="0"/>
              <a:t>22-Apr-19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2037121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73471024-C250-4B48-B1FC-219A5395FCD5}"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464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D43C824F-6AE5-4480-AEB5-BBB1890F8B12}"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63205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FD7D5FB5-A827-4CB0-B6B1-F25B10B2CE40}"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1712976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BC84FCF1-6873-4DB8-A4DA-D87523317684}"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2284109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A7659BF0-C773-4523-9808-BA3E7184384F}"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2453020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D5F588A2-2848-416A-96D5-6D7FF5DAFD2C}"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119688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5BB0C48-198D-445B-9BBB-853CF5FD58CE}"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266488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ko-KR">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4B3C3315-260D-49A5-9902-6D03248137C5}" type="slidenum">
              <a:rPr lang="ko-KR" altLang="en-US" smtClean="0">
                <a:solidFill>
                  <a:prstClr val="black">
                    <a:lumMod val="50000"/>
                    <a:lumOff val="50000"/>
                  </a:prstClr>
                </a:solidFill>
              </a:rPr>
              <a:pPr>
                <a:defRPr/>
              </a:pPr>
              <a:t>‹#›</a:t>
            </a:fld>
            <a:endParaRPr lang="en-US" altLang="ko-KR">
              <a:solidFill>
                <a:prstClr val="black">
                  <a:lumMod val="50000"/>
                  <a:lumOff val="50000"/>
                </a:prstClr>
              </a:solidFill>
            </a:endParaRPr>
          </a:p>
        </p:txBody>
      </p:sp>
    </p:spTree>
    <p:extLst>
      <p:ext uri="{BB962C8B-B14F-4D97-AF65-F5344CB8AC3E}">
        <p14:creationId xmlns:p14="http://schemas.microsoft.com/office/powerpoint/2010/main" val="394282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0EC1C-0C03-4ED5-BEDE-0B4E1EC50E21}" type="datetimeFigureOut">
              <a:rPr lang="en-US" smtClean="0"/>
              <a:t>22-Apr-19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427221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0EC1C-0C03-4ED5-BEDE-0B4E1EC50E21}" type="datetimeFigureOut">
              <a:rPr lang="en-US" smtClean="0"/>
              <a:t>22-Apr-19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90299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0EC1C-0C03-4ED5-BEDE-0B4E1EC50E21}" type="datetimeFigureOut">
              <a:rPr lang="en-US" smtClean="0"/>
              <a:t>22-Apr-19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36DE11-03FA-4976-9E6B-02D44B591A4C}" type="slidenum">
              <a:rPr lang="en-US" smtClean="0"/>
              <a:t>‹#›</a:t>
            </a:fld>
            <a:endParaRPr lang="en-US"/>
          </a:p>
        </p:txBody>
      </p:sp>
    </p:spTree>
    <p:extLst>
      <p:ext uri="{BB962C8B-B14F-4D97-AF65-F5344CB8AC3E}">
        <p14:creationId xmlns:p14="http://schemas.microsoft.com/office/powerpoint/2010/main" val="71742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0EC1C-0C03-4ED5-BEDE-0B4E1EC50E21}" type="datetimeFigureOut">
              <a:rPr lang="en-US" smtClean="0"/>
              <a:t>22-Apr-19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6DE11-03FA-4976-9E6B-02D44B591A4C}" type="slidenum">
              <a:rPr lang="en-US" smtClean="0"/>
              <a:t>‹#›</a:t>
            </a:fld>
            <a:endParaRPr lang="en-US"/>
          </a:p>
        </p:txBody>
      </p:sp>
    </p:spTree>
    <p:extLst>
      <p:ext uri="{BB962C8B-B14F-4D97-AF65-F5344CB8AC3E}">
        <p14:creationId xmlns:p14="http://schemas.microsoft.com/office/powerpoint/2010/main" val="3855213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B341F3-2D75-4317-9210-CB12E3674764}" type="datetime1">
              <a:rPr lang="en-US">
                <a:solidFill>
                  <a:prstClr val="black">
                    <a:tint val="75000"/>
                  </a:prstClr>
                </a:solidFill>
                <a:ea typeface="+mn-ea"/>
              </a:rPr>
              <a:pPr>
                <a:defRPr/>
              </a:pPr>
              <a:t>22-Apr-19</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41A4F-C094-4E1D-8682-910C5E70D9C4}" type="slidenum">
              <a:rPr lang="en-US">
                <a:solidFill>
                  <a:prstClr val="black">
                    <a:tint val="75000"/>
                  </a:prstClr>
                </a:solidFill>
                <a:ea typeface="+mn-ea"/>
              </a:rPr>
              <a:pPr>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2537108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icture 6" descr="City.png"/>
          <p:cNvSpPr>
            <a:spLocks noChangeAspect="1"/>
          </p:cNvSpPr>
          <p:nvPr userDrawn="1"/>
        </p:nvSpPr>
        <p:spPr bwMode="auto">
          <a:xfrm>
            <a:off x="0" y="1371600"/>
            <a:ext cx="9144000" cy="5486400"/>
          </a:xfrm>
          <a:prstGeom prst="rect">
            <a:avLst/>
          </a:prstGeom>
          <a:noFill/>
          <a:ln w="9525">
            <a:noFill/>
            <a:miter lim="800000"/>
            <a:headEnd/>
            <a:tailEnd/>
          </a:ln>
        </p:spPr>
        <p:txBody>
          <a:bodyPr/>
          <a:lstStyle/>
          <a:p>
            <a:pPr eaLnBrk="1" hangingPunct="1">
              <a:defRPr/>
            </a:pPr>
            <a:endParaRPr lang="id-ID" sz="1800"/>
          </a:p>
        </p:txBody>
      </p:sp>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62600" cy="349250"/>
          </a:xfrm>
          <a:prstGeom prst="rect">
            <a:avLst/>
          </a:prstGeom>
        </p:spPr>
        <p:txBody>
          <a:bodyPr vert="horz" lIns="91440" tIns="45720" rIns="91440" bIns="45720" rtlCol="0" anchor="ctr"/>
          <a:lstStyle>
            <a:lvl1pPr algn="l" eaLnBrk="1" fontAlgn="auto" hangingPunct="1">
              <a:spcBef>
                <a:spcPts val="0"/>
              </a:spcBef>
              <a:spcAft>
                <a:spcPts val="0"/>
              </a:spcAft>
              <a:defRPr sz="14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4E09C1-4F7B-4AE8-B607-85ABC12D3885}" type="slidenum">
              <a:rPr lang="en-US"/>
              <a:pPr>
                <a:defRPr/>
              </a:pPr>
              <a:t>‹#›</a:t>
            </a:fld>
            <a:endParaRPr lang="en-US"/>
          </a:p>
        </p:txBody>
      </p:sp>
    </p:spTree>
    <p:extLst>
      <p:ext uri="{BB962C8B-B14F-4D97-AF65-F5344CB8AC3E}">
        <p14:creationId xmlns:p14="http://schemas.microsoft.com/office/powerpoint/2010/main" val="41110738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0" fontAlgn="base" hangingPunct="0">
        <a:spcBef>
          <a:spcPct val="0"/>
        </a:spcBef>
        <a:spcAft>
          <a:spcPct val="0"/>
        </a:spcAft>
        <a:defRPr sz="3200" b="1" kern="1200">
          <a:solidFill>
            <a:schemeClr val="tx1"/>
          </a:solidFill>
          <a:latin typeface="+mj-lt"/>
          <a:ea typeface="ＭＳ Ｐゴシック" pitchFamily="34" charset="-128"/>
          <a:cs typeface="Century Gothic"/>
        </a:defRPr>
      </a:lvl1pPr>
      <a:lvl2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2pPr>
      <a:lvl3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3pPr>
      <a:lvl4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4pPr>
      <a:lvl5pPr algn="l" rtl="0" eaLnBrk="0" fontAlgn="base" hangingPunct="0">
        <a:spcBef>
          <a:spcPct val="0"/>
        </a:spcBef>
        <a:spcAft>
          <a:spcPct val="0"/>
        </a:spcAft>
        <a:defRPr sz="3200" b="1">
          <a:solidFill>
            <a:schemeClr val="tx1"/>
          </a:solidFill>
          <a:latin typeface="Calibri" pitchFamily="34" charset="0"/>
          <a:ea typeface="ＭＳ Ｐゴシック" pitchFamily="34" charset="-128"/>
          <a:cs typeface="Century 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200DA3B-0E96-4C3A-B9B0-04AD83937D86}" type="datetimeFigureOut">
              <a:rPr lang="en-US" smtClean="0">
                <a:solidFill>
                  <a:prstClr val="black">
                    <a:tint val="75000"/>
                  </a:prstClr>
                </a:solidFill>
                <a:latin typeface="Calibri"/>
                <a:ea typeface="+mn-ea"/>
              </a:rPr>
              <a:pPr eaLnBrk="1" fontAlgn="auto" hangingPunct="1">
                <a:spcBef>
                  <a:spcPts val="0"/>
                </a:spcBef>
                <a:spcAft>
                  <a:spcPts val="0"/>
                </a:spcAft>
              </a:pPr>
              <a:t>22-Apr-19</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E5113710-6140-458E-B3F9-99902D7C5AFD}"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15439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ltLang="ko-KR">
              <a:solidFill>
                <a:prstClr val="black">
                  <a:lumMod val="50000"/>
                  <a:lumOff val="50000"/>
                </a:prstClr>
              </a:solidFill>
              <a:latin typeface="Times New Roman" pitchFamily="18" charset="0"/>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latin typeface="Times New Roman" pitchFamily="18" charset="0"/>
              <a:ea typeface="+mn-ea"/>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48C34AB8-B7E8-4954-8F86-4F58D2E87D00}" type="slidenum">
              <a:rPr lang="ko-KR" altLang="en-US" smtClean="0">
                <a:solidFill>
                  <a:prstClr val="black">
                    <a:lumMod val="50000"/>
                    <a:lumOff val="50000"/>
                  </a:prstClr>
                </a:solidFill>
                <a:latin typeface="Times New Roman" pitchFamily="18" charset="0"/>
              </a:rPr>
              <a:pPr>
                <a:defRPr/>
              </a:pPr>
              <a:t>‹#›</a:t>
            </a:fld>
            <a:endParaRPr lang="en-US" altLang="ko-KR">
              <a:solidFill>
                <a:prstClr val="black">
                  <a:lumMod val="50000"/>
                  <a:lumOff val="50000"/>
                </a:prstClr>
              </a:solidFill>
              <a:latin typeface="Times New Roman" pitchFamily="18" charset="0"/>
            </a:endParaRPr>
          </a:p>
        </p:txBody>
      </p:sp>
    </p:spTree>
    <p:extLst>
      <p:ext uri="{BB962C8B-B14F-4D97-AF65-F5344CB8AC3E}">
        <p14:creationId xmlns:p14="http://schemas.microsoft.com/office/powerpoint/2010/main" val="38323312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9488"/>
            <a:ext cx="9144000" cy="1603537"/>
          </a:xfrm>
          <a:solidFill>
            <a:schemeClr val="accent2">
              <a:lumMod val="60000"/>
              <a:lumOff val="40000"/>
            </a:schemeClr>
          </a:solidFill>
        </p:spPr>
        <p:txBody>
          <a:bodyPr anchor="ctr">
            <a:noAutofit/>
          </a:bodyPr>
          <a:lstStyle/>
          <a:p>
            <a:r>
              <a:rPr lang="en-US" sz="3200" b="1" dirty="0">
                <a:latin typeface="Arial" panose="020B0604020202020204" pitchFamily="34" charset="0"/>
                <a:cs typeface="Arial" panose="020B0604020202020204" pitchFamily="34" charset="0"/>
              </a:rPr>
              <a:t>PENYUSUNAN DAN PENILAIAN</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SASARAN KERJA PEGAWAI</a:t>
            </a:r>
          </a:p>
        </p:txBody>
      </p:sp>
      <p:pic>
        <p:nvPicPr>
          <p:cNvPr id="7" name="Picture 7" descr="Logo Kemenpan2.png">
            <a:extLst>
              <a:ext uri="{FF2B5EF4-FFF2-40B4-BE49-F238E27FC236}">
                <a16:creationId xmlns:a16="http://schemas.microsoft.com/office/drawing/2014/main" xmlns="" id="{8081BCE0-73F4-B844-BB98-37F4E23D1B9A}"/>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0038" y="5715000"/>
            <a:ext cx="77946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xmlns="" id="{B849942E-0478-3747-AAB2-FC6CE87CC070}"/>
              </a:ext>
            </a:extLst>
          </p:cNvPr>
          <p:cNvSpPr>
            <a:spLocks noChangeArrowheads="1"/>
          </p:cNvSpPr>
          <p:nvPr/>
        </p:nvSpPr>
        <p:spPr bwMode="auto">
          <a:xfrm>
            <a:off x="1143000" y="5905500"/>
            <a:ext cx="7927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id-ID" sz="1700" b="1"/>
              <a:t>KEMENTERIAN PENDAYAGUNAAN APARATUR NEGARA DAN REFORMASI BIROKRASI</a:t>
            </a:r>
          </a:p>
          <a:p>
            <a:pPr eaLnBrk="1" hangingPunct="1"/>
            <a:r>
              <a:rPr lang="es-ES_tradnl" altLang="id-ID"/>
              <a:t>Jl. Jend. Sudirman Kav. 69 Jakarta Selatan - 12190 Indonesia</a:t>
            </a:r>
          </a:p>
        </p:txBody>
      </p:sp>
      <p:sp>
        <p:nvSpPr>
          <p:cNvPr id="9" name="TextBox 10">
            <a:extLst>
              <a:ext uri="{FF2B5EF4-FFF2-40B4-BE49-F238E27FC236}">
                <a16:creationId xmlns:a16="http://schemas.microsoft.com/office/drawing/2014/main" xmlns="" id="{C8462E51-6D80-184B-88CA-AA4A1A7DEA73}"/>
              </a:ext>
            </a:extLst>
          </p:cNvPr>
          <p:cNvSpPr txBox="1">
            <a:spLocks noChangeArrowheads="1"/>
          </p:cNvSpPr>
          <p:nvPr/>
        </p:nvSpPr>
        <p:spPr bwMode="auto">
          <a:xfrm>
            <a:off x="522288" y="3395987"/>
            <a:ext cx="82772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id-ID" sz="2200" b="1" dirty="0"/>
              <a:t>A. Yudi Wicaksono, MPP</a:t>
            </a:r>
            <a:r>
              <a:rPr lang="en-US" altLang="id-ID" sz="2200" dirty="0"/>
              <a:t> </a:t>
            </a:r>
          </a:p>
          <a:p>
            <a:pPr algn="ctr" eaLnBrk="1" hangingPunct="1"/>
            <a:r>
              <a:rPr lang="en-US" altLang="id-ID" sz="2200" dirty="0" err="1"/>
              <a:t>Kepala</a:t>
            </a:r>
            <a:r>
              <a:rPr lang="en-US" altLang="id-ID" sz="2200" dirty="0"/>
              <a:t> </a:t>
            </a:r>
            <a:r>
              <a:rPr lang="en-US" altLang="id-ID" sz="2200" dirty="0" err="1"/>
              <a:t>Bidang</a:t>
            </a:r>
            <a:r>
              <a:rPr lang="en-US" altLang="id-ID" sz="2200" dirty="0"/>
              <a:t> </a:t>
            </a:r>
            <a:r>
              <a:rPr lang="en-US" altLang="id-ID" sz="2200" dirty="0" err="1"/>
              <a:t>Peningkatan</a:t>
            </a:r>
            <a:r>
              <a:rPr lang="en-US" altLang="id-ID" sz="2200" dirty="0"/>
              <a:t> </a:t>
            </a:r>
            <a:r>
              <a:rPr lang="en-US" altLang="id-ID" sz="2200" dirty="0" err="1"/>
              <a:t>Kinerja</a:t>
            </a:r>
            <a:r>
              <a:rPr lang="en-US" altLang="id-ID" sz="2200" dirty="0"/>
              <a:t> PNS</a:t>
            </a:r>
          </a:p>
          <a:p>
            <a:pPr algn="ctr" eaLnBrk="1" hangingPunct="1"/>
            <a:r>
              <a:rPr lang="en-US" altLang="id-ID" sz="2200" dirty="0" err="1"/>
              <a:t>Asdep</a:t>
            </a:r>
            <a:r>
              <a:rPr lang="en-US" altLang="id-ID" sz="2200" dirty="0"/>
              <a:t> </a:t>
            </a:r>
            <a:r>
              <a:rPr lang="en-US" altLang="id-ID" sz="2200" dirty="0" err="1"/>
              <a:t>Pengembangan</a:t>
            </a:r>
            <a:r>
              <a:rPr lang="en-US" altLang="id-ID" sz="2200" dirty="0"/>
              <a:t> </a:t>
            </a:r>
            <a:r>
              <a:rPr lang="en-US" altLang="id-ID" sz="2200" dirty="0" err="1"/>
              <a:t>Kompetensi</a:t>
            </a:r>
            <a:r>
              <a:rPr lang="en-US" altLang="id-ID" sz="2200" dirty="0"/>
              <a:t> </a:t>
            </a:r>
            <a:r>
              <a:rPr lang="en-US" altLang="id-ID" sz="2200" dirty="0" err="1"/>
              <a:t>dan</a:t>
            </a:r>
            <a:r>
              <a:rPr lang="en-US" altLang="id-ID" sz="2200" dirty="0"/>
              <a:t> </a:t>
            </a:r>
            <a:r>
              <a:rPr lang="en-US" altLang="id-ID" sz="2200" dirty="0" err="1"/>
              <a:t>Kinerja</a:t>
            </a:r>
            <a:r>
              <a:rPr lang="en-US" altLang="id-ID" sz="2200" dirty="0"/>
              <a:t> </a:t>
            </a:r>
            <a:r>
              <a:rPr lang="en-US" altLang="id-ID" sz="2200" dirty="0" err="1"/>
              <a:t>Aparatur</a:t>
            </a:r>
            <a:endParaRPr lang="en-US" altLang="id-ID" sz="2200" dirty="0"/>
          </a:p>
          <a:p>
            <a:pPr algn="ctr" eaLnBrk="1" hangingPunct="1"/>
            <a:r>
              <a:rPr lang="en-US" altLang="id-ID" sz="2200" dirty="0" err="1"/>
              <a:t>Deputi</a:t>
            </a:r>
            <a:r>
              <a:rPr lang="en-US" altLang="id-ID" sz="2200" dirty="0"/>
              <a:t> SDM </a:t>
            </a:r>
            <a:r>
              <a:rPr lang="en-US" altLang="id-ID" sz="2200" dirty="0" err="1"/>
              <a:t>Aparatur</a:t>
            </a:r>
            <a:endParaRPr lang="en-US" altLang="id-ID" sz="2200" dirty="0"/>
          </a:p>
        </p:txBody>
      </p:sp>
    </p:spTree>
    <p:extLst>
      <p:ext uri="{BB962C8B-B14F-4D97-AF65-F5344CB8AC3E}">
        <p14:creationId xmlns:p14="http://schemas.microsoft.com/office/powerpoint/2010/main" val="55028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685800" y="45244"/>
            <a:ext cx="7772400" cy="1079500"/>
          </a:xfrm>
        </p:spPr>
        <p:txBody>
          <a:bodyPr>
            <a:normAutofit/>
          </a:bodyPr>
          <a:lstStyle/>
          <a:p>
            <a:pPr eaLnBrk="1" hangingPunct="1"/>
            <a:r>
              <a:rPr lang="en-US" sz="3200" b="1" dirty="0">
                <a:latin typeface="Arial" panose="020B0604020202020204" pitchFamily="34" charset="0"/>
                <a:cs typeface="Arial" panose="020B0604020202020204" pitchFamily="34" charset="0"/>
              </a:rPr>
              <a:t>BAHAN PENYUSUNAN SKP</a:t>
            </a:r>
            <a:endParaRPr lang="id-ID" sz="3200" b="1" dirty="0">
              <a:latin typeface="Arial" panose="020B0604020202020204" pitchFamily="34" charset="0"/>
              <a:cs typeface="Arial" panose="020B0604020202020204" pitchFamily="34" charset="0"/>
            </a:endParaRPr>
          </a:p>
        </p:txBody>
      </p:sp>
      <p:sp>
        <p:nvSpPr>
          <p:cNvPr id="24579" name="Subtitle 2"/>
          <p:cNvSpPr>
            <a:spLocks noGrp="1"/>
          </p:cNvSpPr>
          <p:nvPr>
            <p:ph type="subTitle" idx="1"/>
          </p:nvPr>
        </p:nvSpPr>
        <p:spPr>
          <a:xfrm>
            <a:off x="539555" y="1404936"/>
            <a:ext cx="8208911" cy="4680520"/>
          </a:xfrm>
        </p:spPr>
        <p:txBody>
          <a:bodyPr>
            <a:normAutofit/>
          </a:bodyPr>
          <a:lstStyle/>
          <a:p>
            <a:pPr marL="571500" indent="-571500" algn="l">
              <a:spcBef>
                <a:spcPts val="600"/>
              </a:spcBef>
              <a:buFont typeface="Wingdings 2" pitchFamily="18" charset="2"/>
              <a:buChar char="R"/>
              <a:defRPr/>
            </a:pPr>
            <a:r>
              <a:rPr lang="en-US" b="1" dirty="0">
                <a:solidFill>
                  <a:srgbClr val="FF0000"/>
                </a:solidFill>
              </a:rPr>
              <a:t>Peta </a:t>
            </a:r>
            <a:r>
              <a:rPr lang="en-US" b="1" dirty="0" err="1">
                <a:solidFill>
                  <a:srgbClr val="FF0000"/>
                </a:solidFill>
              </a:rPr>
              <a:t>Jabatan</a:t>
            </a:r>
            <a:endParaRPr lang="en-US" b="1" dirty="0">
              <a:solidFill>
                <a:srgbClr val="FF0000"/>
              </a:solidFill>
            </a:endParaRPr>
          </a:p>
          <a:p>
            <a:pPr marL="571500" indent="-571500" algn="l">
              <a:spcBef>
                <a:spcPts val="600"/>
              </a:spcBef>
              <a:buFont typeface="Wingdings 2" pitchFamily="18" charset="2"/>
              <a:buChar char="R"/>
              <a:defRPr/>
            </a:pPr>
            <a:r>
              <a:rPr lang="en-US" b="1" dirty="0" err="1">
                <a:solidFill>
                  <a:srgbClr val="FF0000"/>
                </a:solidFill>
                <a:sym typeface="Wingdings" pitchFamily="2" charset="2"/>
              </a:rPr>
              <a:t>Rencana</a:t>
            </a:r>
            <a:r>
              <a:rPr lang="en-US" b="1" dirty="0">
                <a:solidFill>
                  <a:srgbClr val="FF0000"/>
                </a:solidFill>
                <a:sym typeface="Wingdings" pitchFamily="2" charset="2"/>
              </a:rPr>
              <a:t> </a:t>
            </a:r>
            <a:r>
              <a:rPr lang="en-US" b="1" dirty="0" err="1">
                <a:solidFill>
                  <a:srgbClr val="FF0000"/>
                </a:solidFill>
                <a:sym typeface="Wingdings" pitchFamily="2" charset="2"/>
              </a:rPr>
              <a:t>Strategis</a:t>
            </a:r>
            <a:r>
              <a:rPr lang="en-US" b="1" dirty="0">
                <a:solidFill>
                  <a:srgbClr val="FF0000"/>
                </a:solidFill>
                <a:sym typeface="Wingdings" pitchFamily="2" charset="2"/>
              </a:rPr>
              <a:t> (</a:t>
            </a:r>
            <a:r>
              <a:rPr lang="en-US" b="1" dirty="0" err="1">
                <a:solidFill>
                  <a:srgbClr val="FF0000"/>
                </a:solidFill>
                <a:sym typeface="Wingdings" pitchFamily="2" charset="2"/>
              </a:rPr>
              <a:t>Renstra</a:t>
            </a:r>
            <a:r>
              <a:rPr lang="en-US" b="1" dirty="0">
                <a:solidFill>
                  <a:srgbClr val="FF0000"/>
                </a:solidFill>
                <a:sym typeface="Wingdings" pitchFamily="2" charset="2"/>
              </a:rPr>
              <a:t>) </a:t>
            </a:r>
            <a:r>
              <a:rPr lang="en-US" b="1" dirty="0" err="1">
                <a:solidFill>
                  <a:srgbClr val="FF0000"/>
                </a:solidFill>
                <a:sym typeface="Wingdings" pitchFamily="2" charset="2"/>
              </a:rPr>
              <a:t>dan</a:t>
            </a:r>
            <a:r>
              <a:rPr lang="en-US" b="1" dirty="0">
                <a:solidFill>
                  <a:srgbClr val="FF0000"/>
                </a:solidFill>
                <a:sym typeface="Wingdings" pitchFamily="2" charset="2"/>
              </a:rPr>
              <a:t> RKT/RKPD</a:t>
            </a:r>
            <a:endParaRPr lang="en-US" b="1" dirty="0">
              <a:solidFill>
                <a:srgbClr val="FF0000"/>
              </a:solidFill>
            </a:endParaRPr>
          </a:p>
          <a:p>
            <a:pPr marL="914400" indent="-457200" algn="l">
              <a:spcBef>
                <a:spcPts val="600"/>
              </a:spcBef>
              <a:buFont typeface="Wingdings"/>
              <a:buChar char="à"/>
              <a:defRPr/>
            </a:pPr>
            <a:r>
              <a:rPr lang="en-US" b="1" dirty="0" err="1">
                <a:solidFill>
                  <a:srgbClr val="FF0000"/>
                </a:solidFill>
              </a:rPr>
              <a:t>Rencana</a:t>
            </a:r>
            <a:r>
              <a:rPr lang="en-US" b="1" dirty="0">
                <a:solidFill>
                  <a:srgbClr val="FF0000"/>
                </a:solidFill>
              </a:rPr>
              <a:t> </a:t>
            </a:r>
            <a:r>
              <a:rPr lang="en-US" b="1" dirty="0" err="1">
                <a:solidFill>
                  <a:srgbClr val="FF0000"/>
                </a:solidFill>
              </a:rPr>
              <a:t>Kerja</a:t>
            </a:r>
            <a:r>
              <a:rPr lang="en-US" b="1" dirty="0">
                <a:solidFill>
                  <a:srgbClr val="FF0000"/>
                </a:solidFill>
              </a:rPr>
              <a:t> (</a:t>
            </a:r>
            <a:r>
              <a:rPr lang="en-US" b="1" dirty="0" err="1">
                <a:solidFill>
                  <a:srgbClr val="FF0000"/>
                </a:solidFill>
              </a:rPr>
              <a:t>Renja</a:t>
            </a:r>
            <a:r>
              <a:rPr lang="en-US" b="1" dirty="0">
                <a:solidFill>
                  <a:srgbClr val="FF0000"/>
                </a:solidFill>
              </a:rPr>
              <a:t>)</a:t>
            </a:r>
          </a:p>
          <a:p>
            <a:pPr marL="914400" indent="-457200" algn="l">
              <a:spcBef>
                <a:spcPts val="600"/>
              </a:spcBef>
              <a:buFont typeface="Wingdings"/>
              <a:buChar char="à"/>
              <a:defRPr/>
            </a:pPr>
            <a:r>
              <a:rPr lang="en-US" b="1" dirty="0" err="1">
                <a:solidFill>
                  <a:srgbClr val="FF0000"/>
                </a:solidFill>
              </a:rPr>
              <a:t>Penetapan</a:t>
            </a:r>
            <a:r>
              <a:rPr lang="en-US" b="1" dirty="0">
                <a:solidFill>
                  <a:srgbClr val="FF0000"/>
                </a:solidFill>
              </a:rPr>
              <a:t> </a:t>
            </a:r>
            <a:r>
              <a:rPr lang="en-US" b="1" dirty="0" err="1">
                <a:solidFill>
                  <a:srgbClr val="FF0000"/>
                </a:solidFill>
              </a:rPr>
              <a:t>Kinerja</a:t>
            </a:r>
            <a:r>
              <a:rPr lang="en-US" b="1" dirty="0">
                <a:solidFill>
                  <a:srgbClr val="FF0000"/>
                </a:solidFill>
              </a:rPr>
              <a:t> (PK)</a:t>
            </a:r>
          </a:p>
          <a:p>
            <a:pPr marL="914400" indent="-457200" algn="l">
              <a:spcBef>
                <a:spcPts val="600"/>
              </a:spcBef>
              <a:buFont typeface="Wingdings"/>
              <a:buChar char="à"/>
              <a:defRPr/>
            </a:pPr>
            <a:r>
              <a:rPr lang="en-US" b="1" dirty="0">
                <a:solidFill>
                  <a:srgbClr val="FF0000"/>
                </a:solidFill>
              </a:rPr>
              <a:t>RKA-KL/</a:t>
            </a:r>
            <a:r>
              <a:rPr lang="en-US" b="1" dirty="0" err="1">
                <a:solidFill>
                  <a:srgbClr val="FF0000"/>
                </a:solidFill>
              </a:rPr>
              <a:t>Bahan</a:t>
            </a:r>
            <a:r>
              <a:rPr lang="en-US" b="1" dirty="0">
                <a:solidFill>
                  <a:srgbClr val="FF0000"/>
                </a:solidFill>
              </a:rPr>
              <a:t> RKA-KL</a:t>
            </a:r>
          </a:p>
          <a:p>
            <a:pPr marL="571500" indent="-571500" algn="l">
              <a:spcBef>
                <a:spcPts val="600"/>
              </a:spcBef>
              <a:buFont typeface="Wingdings 2" pitchFamily="18" charset="2"/>
              <a:buChar char="R"/>
              <a:defRPr/>
            </a:pPr>
            <a:r>
              <a:rPr lang="en-US" b="1" dirty="0" err="1">
                <a:solidFill>
                  <a:srgbClr val="FF0000"/>
                </a:solidFill>
              </a:rPr>
              <a:t>Analisis</a:t>
            </a:r>
            <a:r>
              <a:rPr lang="en-US" b="1" dirty="0">
                <a:solidFill>
                  <a:srgbClr val="FF0000"/>
                </a:solidFill>
              </a:rPr>
              <a:t> </a:t>
            </a:r>
            <a:r>
              <a:rPr lang="en-US" b="1" dirty="0" err="1">
                <a:solidFill>
                  <a:srgbClr val="FF0000"/>
                </a:solidFill>
              </a:rPr>
              <a:t>Jabatan</a:t>
            </a:r>
            <a:endParaRPr lang="en-US" b="1" dirty="0">
              <a:solidFill>
                <a:srgbClr val="FF0000"/>
              </a:solidFill>
            </a:endParaRPr>
          </a:p>
          <a:p>
            <a:pPr marL="571500" indent="-571500" algn="l">
              <a:spcBef>
                <a:spcPts val="600"/>
              </a:spcBef>
              <a:buFont typeface="Wingdings 2" pitchFamily="18" charset="2"/>
              <a:buChar char="R"/>
              <a:defRPr/>
            </a:pPr>
            <a:r>
              <a:rPr lang="en-US" b="1" dirty="0" err="1">
                <a:solidFill>
                  <a:srgbClr val="7030A0"/>
                </a:solidFill>
              </a:rPr>
              <a:t>Kegiatan</a:t>
            </a:r>
            <a:r>
              <a:rPr lang="en-US" b="1" dirty="0">
                <a:solidFill>
                  <a:srgbClr val="7030A0"/>
                </a:solidFill>
              </a:rPr>
              <a:t> yang </a:t>
            </a:r>
            <a:r>
              <a:rPr lang="en-US" b="1" dirty="0" err="1">
                <a:solidFill>
                  <a:srgbClr val="7030A0"/>
                </a:solidFill>
              </a:rPr>
              <a:t>dilaksanakan</a:t>
            </a:r>
            <a:r>
              <a:rPr lang="en-US" b="1" dirty="0">
                <a:solidFill>
                  <a:srgbClr val="7030A0"/>
                </a:solidFill>
              </a:rPr>
              <a:t> </a:t>
            </a:r>
            <a:r>
              <a:rPr lang="en-US" b="1" dirty="0" err="1">
                <a:solidFill>
                  <a:srgbClr val="7030A0"/>
                </a:solidFill>
              </a:rPr>
              <a:t>berdasarkan</a:t>
            </a:r>
            <a:r>
              <a:rPr lang="en-US" b="1" dirty="0">
                <a:solidFill>
                  <a:srgbClr val="7030A0"/>
                </a:solidFill>
              </a:rPr>
              <a:t> </a:t>
            </a:r>
            <a:r>
              <a:rPr lang="en-US" b="1" dirty="0" err="1">
                <a:solidFill>
                  <a:srgbClr val="7030A0"/>
                </a:solidFill>
              </a:rPr>
              <a:t>Tugas</a:t>
            </a:r>
            <a:r>
              <a:rPr lang="en-US" b="1" dirty="0">
                <a:solidFill>
                  <a:srgbClr val="7030A0"/>
                </a:solidFill>
              </a:rPr>
              <a:t> </a:t>
            </a:r>
            <a:r>
              <a:rPr lang="en-US" b="1" dirty="0" err="1">
                <a:solidFill>
                  <a:srgbClr val="7030A0"/>
                </a:solidFill>
              </a:rPr>
              <a:t>dan</a:t>
            </a:r>
            <a:r>
              <a:rPr lang="en-US" b="1" dirty="0">
                <a:solidFill>
                  <a:srgbClr val="7030A0"/>
                </a:solidFill>
              </a:rPr>
              <a:t> </a:t>
            </a:r>
            <a:r>
              <a:rPr lang="en-US" b="1" dirty="0" err="1">
                <a:solidFill>
                  <a:srgbClr val="7030A0"/>
                </a:solidFill>
              </a:rPr>
              <a:t>Fungsi</a:t>
            </a:r>
            <a:endParaRPr lang="en-US" b="1" dirty="0">
              <a:solidFill>
                <a:srgbClr val="7030A0"/>
              </a:solidFill>
            </a:endParaRPr>
          </a:p>
          <a:p>
            <a:pPr marL="571500" indent="-571500" algn="l">
              <a:spcBef>
                <a:spcPts val="600"/>
              </a:spcBef>
              <a:buFont typeface="Wingdings 2" pitchFamily="18" charset="2"/>
              <a:buChar char="R"/>
              <a:defRPr/>
            </a:pPr>
            <a:r>
              <a:rPr lang="en-US" b="1" dirty="0" err="1">
                <a:solidFill>
                  <a:srgbClr val="7030A0"/>
                </a:solidFill>
              </a:rPr>
              <a:t>Tugas</a:t>
            </a:r>
            <a:r>
              <a:rPr lang="en-US" b="1" dirty="0">
                <a:solidFill>
                  <a:srgbClr val="7030A0"/>
                </a:solidFill>
              </a:rPr>
              <a:t> </a:t>
            </a:r>
            <a:r>
              <a:rPr lang="en-US" b="1" dirty="0" err="1">
                <a:solidFill>
                  <a:srgbClr val="7030A0"/>
                </a:solidFill>
              </a:rPr>
              <a:t>Tambahan</a:t>
            </a:r>
            <a:r>
              <a:rPr lang="en-US" b="1" dirty="0">
                <a:solidFill>
                  <a:srgbClr val="7030A0"/>
                </a:solidFill>
              </a:rPr>
              <a:t> </a:t>
            </a:r>
          </a:p>
          <a:p>
            <a:pPr marL="571500" indent="-571500" algn="l">
              <a:spcBef>
                <a:spcPts val="600"/>
              </a:spcBef>
              <a:buFont typeface="Wingdings 2" pitchFamily="18" charset="2"/>
              <a:buChar char="R"/>
              <a:defRPr/>
            </a:pPr>
            <a:r>
              <a:rPr lang="en-US" b="1" dirty="0" err="1">
                <a:solidFill>
                  <a:srgbClr val="7030A0"/>
                </a:solidFill>
              </a:rPr>
              <a:t>Kegiatan</a:t>
            </a:r>
            <a:r>
              <a:rPr lang="en-US" b="1" dirty="0">
                <a:solidFill>
                  <a:srgbClr val="7030A0"/>
                </a:solidFill>
              </a:rPr>
              <a:t> </a:t>
            </a:r>
            <a:r>
              <a:rPr lang="en-US" b="1" dirty="0" err="1">
                <a:solidFill>
                  <a:srgbClr val="7030A0"/>
                </a:solidFill>
              </a:rPr>
              <a:t>Kreativitas</a:t>
            </a:r>
            <a:endParaRPr lang="en-US" b="1" dirty="0">
              <a:solidFill>
                <a:srgbClr val="7030A0"/>
              </a:solidFill>
            </a:endParaRPr>
          </a:p>
        </p:txBody>
      </p:sp>
    </p:spTree>
    <p:extLst>
      <p:ext uri="{BB962C8B-B14F-4D97-AF65-F5344CB8AC3E}">
        <p14:creationId xmlns:p14="http://schemas.microsoft.com/office/powerpoint/2010/main" val="3024163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777239" y="308494"/>
            <a:ext cx="7818121" cy="1079500"/>
          </a:xfrm>
        </p:spPr>
        <p:txBody>
          <a:bodyPr anchor="ctr">
            <a:noAutofit/>
          </a:bodyPr>
          <a:lstStyle/>
          <a:p>
            <a:pPr eaLnBrk="1" hangingPunct="1"/>
            <a:r>
              <a:rPr lang="en-US" sz="2800" b="1" dirty="0">
                <a:latin typeface="Arial" panose="020B0604020202020204" pitchFamily="34" charset="0"/>
                <a:cs typeface="Arial" panose="020B0604020202020204" pitchFamily="34" charset="0"/>
              </a:rPr>
              <a:t>AKTOR YANG TERLIBAT PENYUSUNAN DAN PENILAIAN SKP</a:t>
            </a:r>
            <a:endParaRPr lang="id-ID" sz="2800" b="1" dirty="0">
              <a:latin typeface="Arial" panose="020B0604020202020204" pitchFamily="34" charset="0"/>
              <a:cs typeface="Arial" panose="020B0604020202020204" pitchFamily="34" charset="0"/>
            </a:endParaRPr>
          </a:p>
        </p:txBody>
      </p:sp>
      <p:sp>
        <p:nvSpPr>
          <p:cNvPr id="24579" name="Subtitle 2"/>
          <p:cNvSpPr>
            <a:spLocks noGrp="1"/>
          </p:cNvSpPr>
          <p:nvPr>
            <p:ph type="subTitle" idx="1"/>
          </p:nvPr>
        </p:nvSpPr>
        <p:spPr>
          <a:xfrm>
            <a:off x="777240" y="1615568"/>
            <a:ext cx="7607808" cy="4129590"/>
          </a:xfrm>
        </p:spPr>
        <p:txBody>
          <a:bodyPr>
            <a:normAutofit/>
          </a:bodyPr>
          <a:lstStyle/>
          <a:p>
            <a:pPr marL="571500" indent="-571500" algn="just">
              <a:spcBef>
                <a:spcPts val="600"/>
              </a:spcBef>
              <a:spcAft>
                <a:spcPts val="600"/>
              </a:spcAft>
              <a:buFont typeface="Wingdings 2" pitchFamily="18" charset="2"/>
              <a:buChar char="R"/>
              <a:defRPr/>
            </a:pPr>
            <a:r>
              <a:rPr lang="en-US" b="1" dirty="0" err="1">
                <a:solidFill>
                  <a:srgbClr val="FF0000"/>
                </a:solidFill>
              </a:rPr>
              <a:t>Pejabat</a:t>
            </a:r>
            <a:r>
              <a:rPr lang="en-US" b="1" dirty="0">
                <a:solidFill>
                  <a:srgbClr val="FF0000"/>
                </a:solidFill>
              </a:rPr>
              <a:t> </a:t>
            </a:r>
            <a:r>
              <a:rPr lang="en-US" b="1" dirty="0" err="1">
                <a:solidFill>
                  <a:srgbClr val="FF0000"/>
                </a:solidFill>
              </a:rPr>
              <a:t>Pimpinan</a:t>
            </a:r>
            <a:r>
              <a:rPr lang="en-US" b="1" dirty="0">
                <a:solidFill>
                  <a:srgbClr val="FF0000"/>
                </a:solidFill>
              </a:rPr>
              <a:t> Tinggi/</a:t>
            </a:r>
            <a:r>
              <a:rPr lang="en-US" b="1" dirty="0" err="1">
                <a:solidFill>
                  <a:srgbClr val="FF0000"/>
                </a:solidFill>
              </a:rPr>
              <a:t>Kepala</a:t>
            </a:r>
            <a:r>
              <a:rPr lang="en-US" b="1" dirty="0">
                <a:solidFill>
                  <a:srgbClr val="FF0000"/>
                </a:solidFill>
              </a:rPr>
              <a:t> UPT</a:t>
            </a:r>
          </a:p>
          <a:p>
            <a:pPr marL="571500" indent="-571500" algn="just">
              <a:spcBef>
                <a:spcPts val="600"/>
              </a:spcBef>
              <a:spcAft>
                <a:spcPts val="600"/>
              </a:spcAft>
              <a:buFont typeface="Wingdings 2" pitchFamily="18" charset="2"/>
              <a:buChar char="R"/>
              <a:defRPr/>
            </a:pPr>
            <a:r>
              <a:rPr lang="en-US" b="1" dirty="0" err="1">
                <a:solidFill>
                  <a:srgbClr val="002060"/>
                </a:solidFill>
              </a:rPr>
              <a:t>Pejabat</a:t>
            </a:r>
            <a:r>
              <a:rPr lang="en-US" b="1" dirty="0">
                <a:solidFill>
                  <a:srgbClr val="002060"/>
                </a:solidFill>
              </a:rPr>
              <a:t> </a:t>
            </a:r>
            <a:r>
              <a:rPr lang="en-US" b="1" dirty="0" err="1">
                <a:solidFill>
                  <a:srgbClr val="002060"/>
                </a:solidFill>
              </a:rPr>
              <a:t>Penilai</a:t>
            </a:r>
            <a:endParaRPr lang="en-US" b="1" dirty="0">
              <a:solidFill>
                <a:srgbClr val="002060"/>
              </a:solidFill>
            </a:endParaRPr>
          </a:p>
          <a:p>
            <a:pPr marL="571500" indent="-571500" algn="just">
              <a:spcBef>
                <a:spcPts val="600"/>
              </a:spcBef>
              <a:spcAft>
                <a:spcPts val="600"/>
              </a:spcAft>
              <a:buFont typeface="Wingdings 2" pitchFamily="18" charset="2"/>
              <a:buChar char="R"/>
              <a:defRPr/>
            </a:pPr>
            <a:r>
              <a:rPr lang="en-US" b="1" dirty="0" err="1">
                <a:solidFill>
                  <a:srgbClr val="FF0000"/>
                </a:solidFill>
              </a:rPr>
              <a:t>Pegawai</a:t>
            </a:r>
            <a:r>
              <a:rPr lang="en-US" b="1" dirty="0">
                <a:solidFill>
                  <a:srgbClr val="FF0000"/>
                </a:solidFill>
              </a:rPr>
              <a:t> yang </a:t>
            </a:r>
            <a:r>
              <a:rPr lang="en-US" b="1" dirty="0" err="1">
                <a:solidFill>
                  <a:srgbClr val="FF0000"/>
                </a:solidFill>
              </a:rPr>
              <a:t>bersangkutan</a:t>
            </a:r>
            <a:endParaRPr lang="en-US" b="1" dirty="0">
              <a:solidFill>
                <a:srgbClr val="FF0000"/>
              </a:solidFill>
            </a:endParaRPr>
          </a:p>
          <a:p>
            <a:pPr marL="571500" indent="-571500" algn="l">
              <a:spcBef>
                <a:spcPts val="600"/>
              </a:spcBef>
              <a:spcAft>
                <a:spcPts val="600"/>
              </a:spcAft>
              <a:buFont typeface="Wingdings 2" pitchFamily="18" charset="2"/>
              <a:buChar char="R"/>
              <a:defRPr/>
            </a:pPr>
            <a:r>
              <a:rPr lang="en-US" b="1" dirty="0" err="1">
                <a:solidFill>
                  <a:srgbClr val="002060"/>
                </a:solidFill>
              </a:rPr>
              <a:t>Aktor</a:t>
            </a:r>
            <a:r>
              <a:rPr lang="en-US" b="1" dirty="0">
                <a:solidFill>
                  <a:srgbClr val="002060"/>
                </a:solidFill>
              </a:rPr>
              <a:t> yang </a:t>
            </a:r>
            <a:r>
              <a:rPr lang="en-US" b="1" dirty="0" err="1">
                <a:solidFill>
                  <a:srgbClr val="002060"/>
                </a:solidFill>
              </a:rPr>
              <a:t>memahami</a:t>
            </a:r>
            <a:r>
              <a:rPr lang="en-US" b="1" dirty="0">
                <a:solidFill>
                  <a:srgbClr val="002060"/>
                </a:solidFill>
              </a:rPr>
              <a:t> </a:t>
            </a:r>
            <a:r>
              <a:rPr lang="en-US" b="1" dirty="0" err="1">
                <a:solidFill>
                  <a:srgbClr val="002060"/>
                </a:solidFill>
              </a:rPr>
              <a:t>Penyusunan</a:t>
            </a:r>
            <a:r>
              <a:rPr lang="en-US" b="1" dirty="0">
                <a:solidFill>
                  <a:srgbClr val="002060"/>
                </a:solidFill>
              </a:rPr>
              <a:t> SKP                            (</a:t>
            </a:r>
            <a:r>
              <a:rPr lang="en-US" b="1" dirty="0" err="1">
                <a:solidFill>
                  <a:srgbClr val="002060"/>
                </a:solidFill>
              </a:rPr>
              <a:t>unsur</a:t>
            </a:r>
            <a:r>
              <a:rPr lang="en-US" b="1" dirty="0">
                <a:solidFill>
                  <a:srgbClr val="002060"/>
                </a:solidFill>
              </a:rPr>
              <a:t> </a:t>
            </a:r>
            <a:r>
              <a:rPr lang="en-US" b="1" dirty="0" err="1">
                <a:solidFill>
                  <a:srgbClr val="002060"/>
                </a:solidFill>
              </a:rPr>
              <a:t>kepegawaian</a:t>
            </a:r>
            <a:r>
              <a:rPr lang="en-US" b="1" dirty="0">
                <a:solidFill>
                  <a:srgbClr val="002060"/>
                </a:solidFill>
              </a:rPr>
              <a:t>)</a:t>
            </a:r>
          </a:p>
          <a:p>
            <a:pPr marL="571500" indent="-571500" algn="just">
              <a:spcBef>
                <a:spcPts val="600"/>
              </a:spcBef>
              <a:spcAft>
                <a:spcPts val="600"/>
              </a:spcAft>
              <a:buFont typeface="Wingdings 2" pitchFamily="18" charset="2"/>
              <a:buChar char="R"/>
              <a:defRPr/>
            </a:pPr>
            <a:r>
              <a:rPr lang="en-US" b="1" dirty="0" err="1">
                <a:solidFill>
                  <a:srgbClr val="FF0000"/>
                </a:solidFill>
              </a:rPr>
              <a:t>Aktor</a:t>
            </a:r>
            <a:r>
              <a:rPr lang="en-US" b="1" dirty="0">
                <a:solidFill>
                  <a:srgbClr val="FF0000"/>
                </a:solidFill>
              </a:rPr>
              <a:t> yang </a:t>
            </a:r>
            <a:r>
              <a:rPr lang="en-US" b="1" dirty="0" err="1">
                <a:solidFill>
                  <a:srgbClr val="FF0000"/>
                </a:solidFill>
              </a:rPr>
              <a:t>memahami</a:t>
            </a:r>
            <a:r>
              <a:rPr lang="en-US" b="1" dirty="0">
                <a:solidFill>
                  <a:srgbClr val="FF0000"/>
                </a:solidFill>
              </a:rPr>
              <a:t> </a:t>
            </a:r>
            <a:r>
              <a:rPr lang="en-US" b="1" dirty="0" err="1">
                <a:solidFill>
                  <a:srgbClr val="FF0000"/>
                </a:solidFill>
              </a:rPr>
              <a:t>substansi</a:t>
            </a:r>
            <a:r>
              <a:rPr lang="en-US" b="1" dirty="0">
                <a:solidFill>
                  <a:srgbClr val="FF0000"/>
                </a:solidFill>
              </a:rPr>
              <a:t> </a:t>
            </a:r>
            <a:r>
              <a:rPr lang="en-US" b="1" dirty="0" err="1">
                <a:solidFill>
                  <a:srgbClr val="FF0000"/>
                </a:solidFill>
              </a:rPr>
              <a:t>teknis</a:t>
            </a:r>
            <a:r>
              <a:rPr lang="en-US" b="1" dirty="0">
                <a:solidFill>
                  <a:srgbClr val="FF0000"/>
                </a:solidFill>
              </a:rPr>
              <a:t> </a:t>
            </a:r>
            <a:r>
              <a:rPr lang="en-US" b="1" dirty="0" err="1">
                <a:solidFill>
                  <a:srgbClr val="FF0000"/>
                </a:solidFill>
              </a:rPr>
              <a:t>bagi</a:t>
            </a:r>
            <a:r>
              <a:rPr lang="en-US" b="1" dirty="0">
                <a:solidFill>
                  <a:srgbClr val="FF0000"/>
                </a:solidFill>
              </a:rPr>
              <a:t> </a:t>
            </a:r>
            <a:r>
              <a:rPr lang="en-US" b="1" dirty="0" err="1">
                <a:solidFill>
                  <a:srgbClr val="FF0000"/>
                </a:solidFill>
              </a:rPr>
              <a:t>pejabat</a:t>
            </a:r>
            <a:r>
              <a:rPr lang="en-US" b="1" dirty="0">
                <a:solidFill>
                  <a:srgbClr val="FF0000"/>
                </a:solidFill>
              </a:rPr>
              <a:t> </a:t>
            </a:r>
            <a:r>
              <a:rPr lang="en-US" b="1" dirty="0" err="1">
                <a:solidFill>
                  <a:srgbClr val="FF0000"/>
                </a:solidFill>
              </a:rPr>
              <a:t>fungsional</a:t>
            </a:r>
            <a:r>
              <a:rPr lang="en-US" b="1" dirty="0">
                <a:solidFill>
                  <a:srgbClr val="FF0000"/>
                </a:solidFill>
              </a:rPr>
              <a:t> (</a:t>
            </a:r>
            <a:r>
              <a:rPr lang="en-US" b="1" dirty="0" err="1">
                <a:solidFill>
                  <a:srgbClr val="FF0000"/>
                </a:solidFill>
              </a:rPr>
              <a:t>unsur</a:t>
            </a:r>
            <a:r>
              <a:rPr lang="en-US" b="1" dirty="0">
                <a:solidFill>
                  <a:srgbClr val="FF0000"/>
                </a:solidFill>
              </a:rPr>
              <a:t> </a:t>
            </a:r>
            <a:r>
              <a:rPr lang="en-US" b="1" dirty="0" err="1">
                <a:solidFill>
                  <a:srgbClr val="FF0000"/>
                </a:solidFill>
              </a:rPr>
              <a:t>pejabat</a:t>
            </a:r>
            <a:r>
              <a:rPr lang="en-US" b="1" dirty="0">
                <a:solidFill>
                  <a:srgbClr val="FF0000"/>
                </a:solidFill>
              </a:rPr>
              <a:t> </a:t>
            </a:r>
            <a:r>
              <a:rPr lang="en-US" b="1" dirty="0" err="1">
                <a:solidFill>
                  <a:srgbClr val="FF0000"/>
                </a:solidFill>
              </a:rPr>
              <a:t>fungsional</a:t>
            </a:r>
            <a:r>
              <a:rPr lang="en-US" b="1" dirty="0">
                <a:solidFill>
                  <a:srgbClr val="FF0000"/>
                </a:solidFill>
              </a:rPr>
              <a:t> </a:t>
            </a:r>
            <a:r>
              <a:rPr lang="en-US" b="1" dirty="0" err="1">
                <a:solidFill>
                  <a:srgbClr val="FF0000"/>
                </a:solidFill>
              </a:rPr>
              <a:t>terkait</a:t>
            </a:r>
            <a:r>
              <a:rPr lang="en-US" b="1" dirty="0">
                <a:solidFill>
                  <a:srgbClr val="FF0000"/>
                </a:solidFill>
              </a:rPr>
              <a:t>)</a:t>
            </a:r>
            <a:endParaRPr lang="en-US" b="1" dirty="0">
              <a:solidFill>
                <a:srgbClr val="7030A0"/>
              </a:solidFill>
            </a:endParaRPr>
          </a:p>
        </p:txBody>
      </p:sp>
    </p:spTree>
    <p:extLst>
      <p:ext uri="{BB962C8B-B14F-4D97-AF65-F5344CB8AC3E}">
        <p14:creationId xmlns:p14="http://schemas.microsoft.com/office/powerpoint/2010/main" val="2136446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a:stretch>
            <a:fillRect/>
          </a:stretch>
        </p:blipFill>
        <p:spPr bwMode="auto">
          <a:xfrm>
            <a:off x="5622290" y="4121818"/>
            <a:ext cx="3369310" cy="2659982"/>
          </a:xfrm>
          <a:prstGeom prst="rect">
            <a:avLst/>
          </a:prstGeom>
          <a:noFill/>
          <a:ln w="9525">
            <a:noFill/>
            <a:miter lim="800000"/>
            <a:headEnd/>
            <a:tailEnd/>
          </a:ln>
          <a:effectLst>
            <a:softEdge rad="317500"/>
          </a:effectLst>
        </p:spPr>
      </p:pic>
      <p:sp>
        <p:nvSpPr>
          <p:cNvPr id="5" name="AutoShape 6"/>
          <p:cNvSpPr>
            <a:spLocks noChangeArrowheads="1"/>
          </p:cNvSpPr>
          <p:nvPr/>
        </p:nvSpPr>
        <p:spPr bwMode="gray">
          <a:xfrm>
            <a:off x="609600" y="1371600"/>
            <a:ext cx="7638288" cy="4038600"/>
          </a:xfrm>
          <a:prstGeom prst="roundRect">
            <a:avLst>
              <a:gd name="adj" fmla="val 4567"/>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nchor="t"/>
          <a:lstStyle/>
          <a:p>
            <a:pPr marL="463550" indent="-463550" algn="just">
              <a:lnSpc>
                <a:spcPct val="150000"/>
              </a:lnSpc>
            </a:pPr>
            <a:r>
              <a:rPr lang="en-US" sz="2200" dirty="0" err="1">
                <a:solidFill>
                  <a:srgbClr val="002060"/>
                </a:solidFill>
              </a:rPr>
              <a:t>Dalam</a:t>
            </a:r>
            <a:r>
              <a:rPr lang="en-US" sz="2200" dirty="0">
                <a:solidFill>
                  <a:srgbClr val="002060"/>
                </a:solidFill>
              </a:rPr>
              <a:t> </a:t>
            </a:r>
            <a:r>
              <a:rPr lang="en-US" sz="2200" dirty="0" err="1">
                <a:solidFill>
                  <a:srgbClr val="002060"/>
                </a:solidFill>
              </a:rPr>
              <a:t>menyusun</a:t>
            </a:r>
            <a:r>
              <a:rPr lang="en-US" sz="2200" dirty="0">
                <a:solidFill>
                  <a:srgbClr val="002060"/>
                </a:solidFill>
              </a:rPr>
              <a:t> </a:t>
            </a:r>
            <a:r>
              <a:rPr lang="en-US" sz="2200" dirty="0" err="1">
                <a:solidFill>
                  <a:srgbClr val="002060"/>
                </a:solidFill>
              </a:rPr>
              <a:t>Peta</a:t>
            </a:r>
            <a:r>
              <a:rPr lang="en-US" sz="2200" dirty="0">
                <a:solidFill>
                  <a:srgbClr val="002060"/>
                </a:solidFill>
              </a:rPr>
              <a:t> </a:t>
            </a:r>
            <a:r>
              <a:rPr lang="en-US" sz="2200" dirty="0" err="1">
                <a:solidFill>
                  <a:srgbClr val="002060"/>
                </a:solidFill>
              </a:rPr>
              <a:t>Jabatan</a:t>
            </a:r>
            <a:r>
              <a:rPr lang="en-US" sz="2200" dirty="0">
                <a:solidFill>
                  <a:srgbClr val="002060"/>
                </a:solidFill>
              </a:rPr>
              <a:t>, </a:t>
            </a:r>
            <a:r>
              <a:rPr lang="en-US" sz="2200" dirty="0" err="1">
                <a:solidFill>
                  <a:srgbClr val="002060"/>
                </a:solidFill>
              </a:rPr>
              <a:t>dibutuhkan</a:t>
            </a:r>
            <a:r>
              <a:rPr lang="en-US" sz="2200" dirty="0">
                <a:solidFill>
                  <a:srgbClr val="002060"/>
                </a:solidFill>
              </a:rPr>
              <a:t> data-data </a:t>
            </a:r>
            <a:r>
              <a:rPr lang="en-US" sz="2200" dirty="0" err="1">
                <a:solidFill>
                  <a:srgbClr val="002060"/>
                </a:solidFill>
              </a:rPr>
              <a:t>sebagai</a:t>
            </a:r>
            <a:r>
              <a:rPr lang="en-US" sz="2200" dirty="0">
                <a:solidFill>
                  <a:srgbClr val="002060"/>
                </a:solidFill>
              </a:rPr>
              <a:t> </a:t>
            </a:r>
            <a:r>
              <a:rPr lang="en-US" sz="2200" dirty="0" err="1">
                <a:solidFill>
                  <a:srgbClr val="002060"/>
                </a:solidFill>
              </a:rPr>
              <a:t>berikut</a:t>
            </a:r>
            <a:r>
              <a:rPr lang="en-US" sz="2200" dirty="0">
                <a:solidFill>
                  <a:srgbClr val="002060"/>
                </a:solidFill>
              </a:rPr>
              <a:t>:</a:t>
            </a:r>
          </a:p>
          <a:p>
            <a:pPr marL="463550" indent="-463550" algn="just">
              <a:lnSpc>
                <a:spcPct val="150000"/>
              </a:lnSpc>
              <a:buFont typeface="Wingdings" pitchFamily="2" charset="2"/>
              <a:buChar char="Ø"/>
            </a:pPr>
            <a:r>
              <a:rPr lang="en-US" sz="2200" dirty="0" err="1">
                <a:solidFill>
                  <a:srgbClr val="002060"/>
                </a:solidFill>
              </a:rPr>
              <a:t>Struktur</a:t>
            </a:r>
            <a:r>
              <a:rPr lang="en-US" sz="2200" dirty="0">
                <a:solidFill>
                  <a:srgbClr val="002060"/>
                </a:solidFill>
              </a:rPr>
              <a:t> </a:t>
            </a:r>
            <a:r>
              <a:rPr lang="en-US" sz="2200" dirty="0" err="1">
                <a:solidFill>
                  <a:srgbClr val="002060"/>
                </a:solidFill>
              </a:rPr>
              <a:t>Organisasi</a:t>
            </a:r>
            <a:endParaRPr lang="en-US" sz="2200" dirty="0">
              <a:solidFill>
                <a:srgbClr val="002060"/>
              </a:solidFill>
            </a:endParaRPr>
          </a:p>
          <a:p>
            <a:pPr marL="463550" indent="-463550" algn="just">
              <a:lnSpc>
                <a:spcPct val="150000"/>
              </a:lnSpc>
              <a:buFont typeface="Wingdings" pitchFamily="2" charset="2"/>
              <a:buChar char="Ø"/>
            </a:pPr>
            <a:r>
              <a:rPr lang="en-US" sz="2200" dirty="0" err="1">
                <a:solidFill>
                  <a:srgbClr val="002060"/>
                </a:solidFill>
              </a:rPr>
              <a:t>Daftar</a:t>
            </a:r>
            <a:r>
              <a:rPr lang="en-US" sz="2200" dirty="0">
                <a:solidFill>
                  <a:srgbClr val="002060"/>
                </a:solidFill>
              </a:rPr>
              <a:t> </a:t>
            </a:r>
            <a:r>
              <a:rPr lang="en-US" sz="2200" dirty="0" err="1">
                <a:solidFill>
                  <a:srgbClr val="002060"/>
                </a:solidFill>
              </a:rPr>
              <a:t>Susunan</a:t>
            </a:r>
            <a:r>
              <a:rPr lang="en-US" sz="2200" dirty="0">
                <a:solidFill>
                  <a:srgbClr val="002060"/>
                </a:solidFill>
              </a:rPr>
              <a:t> </a:t>
            </a:r>
            <a:r>
              <a:rPr lang="en-US" sz="2200" dirty="0" err="1">
                <a:solidFill>
                  <a:srgbClr val="002060"/>
                </a:solidFill>
              </a:rPr>
              <a:t>Jabatan</a:t>
            </a:r>
            <a:r>
              <a:rPr lang="en-US" sz="2200" dirty="0">
                <a:solidFill>
                  <a:srgbClr val="002060"/>
                </a:solidFill>
              </a:rPr>
              <a:t> (</a:t>
            </a:r>
            <a:r>
              <a:rPr lang="en-US" sz="2200" dirty="0" err="1">
                <a:solidFill>
                  <a:srgbClr val="002060"/>
                </a:solidFill>
              </a:rPr>
              <a:t>Struktural</a:t>
            </a:r>
            <a:r>
              <a:rPr lang="en-US" sz="2200" dirty="0">
                <a:solidFill>
                  <a:srgbClr val="002060"/>
                </a:solidFill>
              </a:rPr>
              <a:t> &amp; </a:t>
            </a:r>
            <a:r>
              <a:rPr lang="en-US" sz="2200" dirty="0" err="1">
                <a:solidFill>
                  <a:srgbClr val="002060"/>
                </a:solidFill>
              </a:rPr>
              <a:t>Fungsional</a:t>
            </a:r>
            <a:r>
              <a:rPr lang="en-US" sz="2200" dirty="0">
                <a:solidFill>
                  <a:srgbClr val="002060"/>
                </a:solidFill>
              </a:rPr>
              <a:t>)</a:t>
            </a:r>
          </a:p>
          <a:p>
            <a:pPr marL="463550" indent="-463550" algn="just">
              <a:lnSpc>
                <a:spcPct val="150000"/>
              </a:lnSpc>
              <a:buFont typeface="Wingdings" pitchFamily="2" charset="2"/>
              <a:buChar char="Ø"/>
            </a:pPr>
            <a:r>
              <a:rPr lang="en-US" sz="2200" dirty="0" err="1">
                <a:solidFill>
                  <a:srgbClr val="002060"/>
                </a:solidFill>
              </a:rPr>
              <a:t>Bezetting</a:t>
            </a:r>
            <a:r>
              <a:rPr lang="en-US" sz="2200" dirty="0">
                <a:solidFill>
                  <a:srgbClr val="002060"/>
                </a:solidFill>
              </a:rPr>
              <a:t> </a:t>
            </a:r>
            <a:r>
              <a:rPr lang="en-US" sz="2200" dirty="0" err="1">
                <a:solidFill>
                  <a:srgbClr val="002060"/>
                </a:solidFill>
              </a:rPr>
              <a:t>Pegawai</a:t>
            </a:r>
            <a:r>
              <a:rPr lang="en-US" sz="2200" dirty="0">
                <a:solidFill>
                  <a:srgbClr val="002060"/>
                </a:solidFill>
              </a:rPr>
              <a:t> (</a:t>
            </a:r>
            <a:r>
              <a:rPr lang="en-US" sz="2200" dirty="0" err="1">
                <a:solidFill>
                  <a:srgbClr val="002060"/>
                </a:solidFill>
              </a:rPr>
              <a:t>Kekuatan</a:t>
            </a:r>
            <a:r>
              <a:rPr lang="en-US" sz="2200" dirty="0">
                <a:solidFill>
                  <a:srgbClr val="002060"/>
                </a:solidFill>
              </a:rPr>
              <a:t> </a:t>
            </a:r>
            <a:r>
              <a:rPr lang="en-US" sz="2200" dirty="0" err="1">
                <a:solidFill>
                  <a:srgbClr val="002060"/>
                </a:solidFill>
              </a:rPr>
              <a:t>Pegawai</a:t>
            </a:r>
            <a:r>
              <a:rPr lang="en-US" sz="2200" dirty="0">
                <a:solidFill>
                  <a:srgbClr val="002060"/>
                </a:solidFill>
              </a:rPr>
              <a:t> </a:t>
            </a:r>
            <a:r>
              <a:rPr lang="en-US" sz="2200" dirty="0" err="1">
                <a:solidFill>
                  <a:srgbClr val="002060"/>
                </a:solidFill>
              </a:rPr>
              <a:t>Saat</a:t>
            </a:r>
            <a:r>
              <a:rPr lang="en-US" sz="2200" dirty="0">
                <a:solidFill>
                  <a:srgbClr val="002060"/>
                </a:solidFill>
              </a:rPr>
              <a:t> </a:t>
            </a:r>
            <a:r>
              <a:rPr lang="en-US" sz="2200" dirty="0" err="1">
                <a:solidFill>
                  <a:srgbClr val="002060"/>
                </a:solidFill>
              </a:rPr>
              <a:t>Ini</a:t>
            </a:r>
            <a:r>
              <a:rPr lang="en-US" sz="2200" dirty="0">
                <a:solidFill>
                  <a:srgbClr val="002060"/>
                </a:solidFill>
              </a:rPr>
              <a:t>)</a:t>
            </a:r>
          </a:p>
          <a:p>
            <a:pPr marL="463550" indent="-463550" algn="just">
              <a:lnSpc>
                <a:spcPct val="150000"/>
              </a:lnSpc>
              <a:buFont typeface="Wingdings" pitchFamily="2" charset="2"/>
              <a:buChar char="Ø"/>
            </a:pPr>
            <a:r>
              <a:rPr lang="en-US" sz="2200" dirty="0" err="1">
                <a:solidFill>
                  <a:srgbClr val="002060"/>
                </a:solidFill>
              </a:rPr>
              <a:t>Kebutuhan</a:t>
            </a:r>
            <a:r>
              <a:rPr lang="en-US" sz="2200" dirty="0">
                <a:solidFill>
                  <a:srgbClr val="002060"/>
                </a:solidFill>
              </a:rPr>
              <a:t> </a:t>
            </a:r>
            <a:r>
              <a:rPr lang="en-US" sz="2200" dirty="0" err="1">
                <a:solidFill>
                  <a:srgbClr val="002060"/>
                </a:solidFill>
              </a:rPr>
              <a:t>Pegawai</a:t>
            </a:r>
            <a:r>
              <a:rPr lang="en-US" sz="2200" dirty="0">
                <a:solidFill>
                  <a:srgbClr val="002060"/>
                </a:solidFill>
              </a:rPr>
              <a:t> (</a:t>
            </a:r>
            <a:r>
              <a:rPr lang="en-US" sz="2200" dirty="0" err="1">
                <a:solidFill>
                  <a:srgbClr val="002060"/>
                </a:solidFill>
              </a:rPr>
              <a:t>Hasil</a:t>
            </a:r>
            <a:r>
              <a:rPr lang="en-US" sz="2200" dirty="0">
                <a:solidFill>
                  <a:srgbClr val="002060"/>
                </a:solidFill>
              </a:rPr>
              <a:t> </a:t>
            </a:r>
            <a:r>
              <a:rPr lang="en-US" sz="2200" dirty="0" err="1">
                <a:solidFill>
                  <a:srgbClr val="002060"/>
                </a:solidFill>
              </a:rPr>
              <a:t>dari</a:t>
            </a:r>
            <a:r>
              <a:rPr lang="en-US" sz="2200" dirty="0">
                <a:solidFill>
                  <a:srgbClr val="002060"/>
                </a:solidFill>
              </a:rPr>
              <a:t> </a:t>
            </a:r>
            <a:r>
              <a:rPr lang="en-US" sz="2200" dirty="0" err="1">
                <a:solidFill>
                  <a:srgbClr val="002060"/>
                </a:solidFill>
              </a:rPr>
              <a:t>Analisis</a:t>
            </a:r>
            <a:r>
              <a:rPr lang="en-US" sz="2200" dirty="0">
                <a:solidFill>
                  <a:srgbClr val="002060"/>
                </a:solidFill>
              </a:rPr>
              <a:t> </a:t>
            </a:r>
            <a:r>
              <a:rPr lang="en-US" sz="2200" dirty="0" err="1">
                <a:solidFill>
                  <a:srgbClr val="002060"/>
                </a:solidFill>
              </a:rPr>
              <a:t>Beban</a:t>
            </a:r>
            <a:r>
              <a:rPr lang="en-US" sz="2200" dirty="0">
                <a:solidFill>
                  <a:srgbClr val="002060"/>
                </a:solidFill>
              </a:rPr>
              <a:t> </a:t>
            </a:r>
            <a:r>
              <a:rPr lang="en-US" sz="2200" dirty="0" err="1">
                <a:solidFill>
                  <a:srgbClr val="002060"/>
                </a:solidFill>
              </a:rPr>
              <a:t>Kerja</a:t>
            </a:r>
            <a:r>
              <a:rPr lang="en-US" sz="2200" dirty="0">
                <a:solidFill>
                  <a:srgbClr val="002060"/>
                </a:solidFill>
              </a:rPr>
              <a:t>)</a:t>
            </a:r>
          </a:p>
          <a:p>
            <a:pPr marL="463550" indent="-463550" algn="just">
              <a:lnSpc>
                <a:spcPct val="150000"/>
              </a:lnSpc>
              <a:buFont typeface="Wingdings" pitchFamily="2" charset="2"/>
              <a:buChar char="Ø"/>
            </a:pPr>
            <a:r>
              <a:rPr lang="en-US" sz="2200" dirty="0" err="1">
                <a:solidFill>
                  <a:srgbClr val="002060"/>
                </a:solidFill>
              </a:rPr>
              <a:t>Tugas</a:t>
            </a:r>
            <a:r>
              <a:rPr lang="en-US" sz="2200" dirty="0">
                <a:solidFill>
                  <a:srgbClr val="002060"/>
                </a:solidFill>
              </a:rPr>
              <a:t> </a:t>
            </a:r>
            <a:r>
              <a:rPr lang="en-US" sz="2200" dirty="0" err="1">
                <a:solidFill>
                  <a:srgbClr val="002060"/>
                </a:solidFill>
              </a:rPr>
              <a:t>dan</a:t>
            </a:r>
            <a:r>
              <a:rPr lang="en-US" sz="2200" dirty="0">
                <a:solidFill>
                  <a:srgbClr val="002060"/>
                </a:solidFill>
              </a:rPr>
              <a:t> </a:t>
            </a:r>
            <a:r>
              <a:rPr lang="en-US" sz="2200" dirty="0" err="1">
                <a:solidFill>
                  <a:srgbClr val="002060"/>
                </a:solidFill>
              </a:rPr>
              <a:t>Fungsi</a:t>
            </a:r>
            <a:r>
              <a:rPr lang="en-US" sz="2200" dirty="0">
                <a:solidFill>
                  <a:srgbClr val="002060"/>
                </a:solidFill>
              </a:rPr>
              <a:t> Unit </a:t>
            </a:r>
            <a:r>
              <a:rPr lang="en-US" sz="2200" dirty="0" err="1">
                <a:solidFill>
                  <a:srgbClr val="002060"/>
                </a:solidFill>
              </a:rPr>
              <a:t>Organisasi</a:t>
            </a:r>
            <a:endParaRPr lang="en-US" sz="2200" dirty="0">
              <a:solidFill>
                <a:srgbClr val="002060"/>
              </a:solidFill>
            </a:endParaRPr>
          </a:p>
        </p:txBody>
      </p:sp>
      <p:sp>
        <p:nvSpPr>
          <p:cNvPr id="13316" name="Rectangle 4"/>
          <p:cNvSpPr>
            <a:spLocks noGrp="1" noChangeArrowheads="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KOMPONEN PETA JABATAN</a:t>
            </a:r>
          </a:p>
        </p:txBody>
      </p:sp>
    </p:spTree>
    <p:extLst>
      <p:ext uri="{BB962C8B-B14F-4D97-AF65-F5344CB8AC3E}">
        <p14:creationId xmlns:p14="http://schemas.microsoft.com/office/powerpoint/2010/main" val="1723345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628650" y="173736"/>
            <a:ext cx="7886700" cy="650941"/>
          </a:xfrm>
        </p:spPr>
        <p:txBody>
          <a:bodyPr>
            <a:normAutofit fontScale="90000"/>
          </a:bodyPr>
          <a:lstStyle/>
          <a:p>
            <a:pPr algn="ctr"/>
            <a:r>
              <a:rPr lang="en-US" sz="2200" i="0" dirty="0">
                <a:latin typeface="Arial" panose="020B0604020202020204" pitchFamily="34" charset="0"/>
                <a:cs typeface="Arial" panose="020B0604020202020204" pitchFamily="34" charset="0"/>
              </a:rPr>
              <a:t>CONTOH </a:t>
            </a:r>
            <a:r>
              <a:rPr lang="en-US" sz="2800" i="0" dirty="0">
                <a:latin typeface="Arial" panose="020B0604020202020204" pitchFamily="34" charset="0"/>
                <a:cs typeface="Arial" panose="020B0604020202020204" pitchFamily="34" charset="0"/>
              </a:rPr>
              <a:t/>
            </a:r>
            <a:br>
              <a:rPr lang="en-US" sz="2800" i="0" dirty="0">
                <a:latin typeface="Arial" panose="020B0604020202020204" pitchFamily="34" charset="0"/>
                <a:cs typeface="Arial" panose="020B0604020202020204" pitchFamily="34" charset="0"/>
              </a:rPr>
            </a:br>
            <a:r>
              <a:rPr lang="en-US" sz="2800" i="0" dirty="0">
                <a:latin typeface="Arial" panose="020B0604020202020204" pitchFamily="34" charset="0"/>
                <a:cs typeface="Arial" panose="020B0604020202020204" pitchFamily="34" charset="0"/>
              </a:rPr>
              <a:t>PETA JABATAN</a:t>
            </a:r>
          </a:p>
        </p:txBody>
      </p:sp>
      <p:grpSp>
        <p:nvGrpSpPr>
          <p:cNvPr id="24" name="Group 23"/>
          <p:cNvGrpSpPr/>
          <p:nvPr/>
        </p:nvGrpSpPr>
        <p:grpSpPr>
          <a:xfrm>
            <a:off x="0" y="996696"/>
            <a:ext cx="9144000" cy="5486400"/>
            <a:chOff x="0" y="1143000"/>
            <a:chExt cx="9144000" cy="5486400"/>
          </a:xfrm>
        </p:grpSpPr>
        <p:pic>
          <p:nvPicPr>
            <p:cNvPr id="15" name="Picture 14" descr="peta jabatan Renpegfor_2.jpg"/>
            <p:cNvPicPr>
              <a:picLocks noChangeAspect="1"/>
            </p:cNvPicPr>
            <p:nvPr/>
          </p:nvPicPr>
          <p:blipFill>
            <a:blip r:embed="rId2"/>
            <a:stretch>
              <a:fillRect/>
            </a:stretch>
          </p:blipFill>
          <p:spPr>
            <a:xfrm>
              <a:off x="0" y="2101036"/>
              <a:ext cx="9144000" cy="3842564"/>
            </a:xfrm>
            <a:prstGeom prst="rect">
              <a:avLst/>
            </a:prstGeom>
          </p:spPr>
        </p:pic>
        <p:sp>
          <p:nvSpPr>
            <p:cNvPr id="16" name="Left Arrow 15"/>
            <p:cNvSpPr/>
            <p:nvPr/>
          </p:nvSpPr>
          <p:spPr>
            <a:xfrm rot="16200000">
              <a:off x="1042135" y="1813033"/>
              <a:ext cx="3810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1371600"/>
              <a:ext cx="1503617" cy="523220"/>
            </a:xfrm>
            <a:prstGeom prst="rect">
              <a:avLst/>
            </a:prstGeom>
            <a:noFill/>
          </p:spPr>
          <p:txBody>
            <a:bodyPr wrap="none" rtlCol="0">
              <a:spAutoFit/>
            </a:bodyPr>
            <a:lstStyle/>
            <a:p>
              <a:r>
                <a:rPr lang="en-US" sz="1400" dirty="0" err="1">
                  <a:solidFill>
                    <a:srgbClr val="002060"/>
                  </a:solidFill>
                </a:rPr>
                <a:t>Rekapitulasi</a:t>
              </a:r>
              <a:endParaRPr lang="en-US" sz="1400" dirty="0">
                <a:solidFill>
                  <a:srgbClr val="002060"/>
                </a:solidFill>
              </a:endParaRPr>
            </a:p>
            <a:p>
              <a:r>
                <a:rPr lang="en-US" sz="1400" dirty="0" err="1">
                  <a:solidFill>
                    <a:srgbClr val="002060"/>
                  </a:solidFill>
                </a:rPr>
                <a:t>Kekuatan</a:t>
              </a:r>
              <a:r>
                <a:rPr lang="en-US" sz="1400" dirty="0">
                  <a:solidFill>
                    <a:srgbClr val="002060"/>
                  </a:solidFill>
                </a:rPr>
                <a:t> </a:t>
              </a:r>
              <a:r>
                <a:rPr lang="en-US" sz="1400" dirty="0" err="1">
                  <a:solidFill>
                    <a:srgbClr val="002060"/>
                  </a:solidFill>
                </a:rPr>
                <a:t>Pegawai</a:t>
              </a:r>
              <a:endParaRPr lang="en-US" sz="1400" dirty="0">
                <a:solidFill>
                  <a:srgbClr val="002060"/>
                </a:solidFill>
              </a:endParaRPr>
            </a:p>
          </p:txBody>
        </p:sp>
        <p:sp>
          <p:nvSpPr>
            <p:cNvPr id="18" name="Up Arrow 17"/>
            <p:cNvSpPr/>
            <p:nvPr/>
          </p:nvSpPr>
          <p:spPr>
            <a:xfrm rot="10800000">
              <a:off x="4267200" y="1752600"/>
              <a:ext cx="609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1800" y="1143000"/>
              <a:ext cx="3200400" cy="523220"/>
            </a:xfrm>
            <a:prstGeom prst="rect">
              <a:avLst/>
            </a:prstGeom>
            <a:noFill/>
          </p:spPr>
          <p:txBody>
            <a:bodyPr wrap="square" rtlCol="0">
              <a:spAutoFit/>
            </a:bodyPr>
            <a:lstStyle/>
            <a:p>
              <a:pPr algn="ctr"/>
              <a:r>
                <a:rPr lang="en-US" sz="1400" dirty="0" err="1">
                  <a:solidFill>
                    <a:srgbClr val="002060"/>
                  </a:solidFill>
                </a:rPr>
                <a:t>Struktur</a:t>
              </a:r>
              <a:r>
                <a:rPr lang="en-US" sz="1400" dirty="0">
                  <a:solidFill>
                    <a:srgbClr val="002060"/>
                  </a:solidFill>
                </a:rPr>
                <a:t> </a:t>
              </a:r>
              <a:r>
                <a:rPr lang="en-US" sz="1400" dirty="0" err="1">
                  <a:solidFill>
                    <a:srgbClr val="002060"/>
                  </a:solidFill>
                </a:rPr>
                <a:t>Organisasi</a:t>
              </a:r>
              <a:endParaRPr lang="en-US" sz="1400" dirty="0">
                <a:solidFill>
                  <a:srgbClr val="002060"/>
                </a:solidFill>
              </a:endParaRPr>
            </a:p>
            <a:p>
              <a:pPr algn="ctr"/>
              <a:r>
                <a:rPr lang="en-US" sz="1400" dirty="0" err="1">
                  <a:solidFill>
                    <a:srgbClr val="002060"/>
                  </a:solidFill>
                </a:rPr>
                <a:t>Lengkap</a:t>
              </a:r>
              <a:r>
                <a:rPr lang="en-US" sz="1400" dirty="0">
                  <a:solidFill>
                    <a:srgbClr val="002060"/>
                  </a:solidFill>
                </a:rPr>
                <a:t> </a:t>
              </a:r>
              <a:r>
                <a:rPr lang="en-US" sz="1400" dirty="0" err="1">
                  <a:solidFill>
                    <a:srgbClr val="002060"/>
                  </a:solidFill>
                </a:rPr>
                <a:t>dengan</a:t>
              </a:r>
              <a:r>
                <a:rPr lang="en-US" sz="1400" dirty="0">
                  <a:solidFill>
                    <a:srgbClr val="002060"/>
                  </a:solidFill>
                </a:rPr>
                <a:t> </a:t>
              </a:r>
              <a:r>
                <a:rPr lang="en-US" sz="1400" dirty="0" err="1">
                  <a:solidFill>
                    <a:srgbClr val="002060"/>
                  </a:solidFill>
                </a:rPr>
                <a:t>Golru</a:t>
              </a:r>
              <a:r>
                <a:rPr lang="en-US" sz="1400" dirty="0">
                  <a:solidFill>
                    <a:srgbClr val="002060"/>
                  </a:solidFill>
                </a:rPr>
                <a:t> &amp; </a:t>
              </a:r>
              <a:r>
                <a:rPr lang="en-US" sz="1400" dirty="0" err="1">
                  <a:solidFill>
                    <a:srgbClr val="002060"/>
                  </a:solidFill>
                </a:rPr>
                <a:t>Pendidikan</a:t>
              </a:r>
              <a:endParaRPr lang="en-US" sz="1400" dirty="0">
                <a:solidFill>
                  <a:srgbClr val="002060"/>
                </a:solidFill>
              </a:endParaRPr>
            </a:p>
          </p:txBody>
        </p:sp>
        <p:sp>
          <p:nvSpPr>
            <p:cNvPr id="20" name="Up Arrow 19"/>
            <p:cNvSpPr/>
            <p:nvPr/>
          </p:nvSpPr>
          <p:spPr>
            <a:xfrm rot="10800000">
              <a:off x="7772400" y="2057400"/>
              <a:ext cx="6858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086600" y="1318736"/>
              <a:ext cx="2057400" cy="738664"/>
            </a:xfrm>
            <a:prstGeom prst="rect">
              <a:avLst/>
            </a:prstGeom>
            <a:noFill/>
          </p:spPr>
          <p:txBody>
            <a:bodyPr wrap="square" rtlCol="0">
              <a:spAutoFit/>
            </a:bodyPr>
            <a:lstStyle/>
            <a:p>
              <a:pPr algn="ctr"/>
              <a:r>
                <a:rPr lang="en-US" sz="1400" dirty="0" err="1">
                  <a:solidFill>
                    <a:srgbClr val="002060"/>
                  </a:solidFill>
                </a:rPr>
                <a:t>Beban</a:t>
              </a:r>
              <a:r>
                <a:rPr lang="en-US" sz="1400" dirty="0">
                  <a:solidFill>
                    <a:srgbClr val="002060"/>
                  </a:solidFill>
                </a:rPr>
                <a:t> </a:t>
              </a:r>
              <a:r>
                <a:rPr lang="en-US" sz="1400" dirty="0" err="1">
                  <a:solidFill>
                    <a:srgbClr val="002060"/>
                  </a:solidFill>
                </a:rPr>
                <a:t>kerja</a:t>
              </a:r>
              <a:r>
                <a:rPr lang="en-US" sz="1400" dirty="0">
                  <a:solidFill>
                    <a:srgbClr val="002060"/>
                  </a:solidFill>
                </a:rPr>
                <a:t> </a:t>
              </a:r>
              <a:r>
                <a:rPr lang="en-US" sz="1400" dirty="0" err="1">
                  <a:solidFill>
                    <a:srgbClr val="002060"/>
                  </a:solidFill>
                </a:rPr>
                <a:t>berdasarkan</a:t>
              </a:r>
              <a:r>
                <a:rPr lang="en-US" sz="1400" dirty="0">
                  <a:solidFill>
                    <a:srgbClr val="002060"/>
                  </a:solidFill>
                </a:rPr>
                <a:t> </a:t>
              </a:r>
              <a:r>
                <a:rPr lang="en-US" sz="1400" dirty="0" err="1">
                  <a:solidFill>
                    <a:srgbClr val="002060"/>
                  </a:solidFill>
                </a:rPr>
                <a:t>Tugas</a:t>
              </a:r>
              <a:r>
                <a:rPr lang="en-US" sz="1400" dirty="0">
                  <a:solidFill>
                    <a:srgbClr val="002060"/>
                  </a:solidFill>
                </a:rPr>
                <a:t> </a:t>
              </a:r>
              <a:r>
                <a:rPr lang="en-US" sz="1400" dirty="0" err="1">
                  <a:solidFill>
                    <a:srgbClr val="002060"/>
                  </a:solidFill>
                </a:rPr>
                <a:t>dan</a:t>
              </a:r>
              <a:r>
                <a:rPr lang="en-US" sz="1400" dirty="0">
                  <a:solidFill>
                    <a:srgbClr val="002060"/>
                  </a:solidFill>
                </a:rPr>
                <a:t> </a:t>
              </a:r>
              <a:r>
                <a:rPr lang="en-US" sz="1400" dirty="0" err="1">
                  <a:solidFill>
                    <a:srgbClr val="002060"/>
                  </a:solidFill>
                </a:rPr>
                <a:t>Fungsi</a:t>
              </a:r>
              <a:r>
                <a:rPr lang="en-US" sz="1400" dirty="0">
                  <a:solidFill>
                    <a:srgbClr val="002060"/>
                  </a:solidFill>
                </a:rPr>
                <a:t> Unit </a:t>
              </a:r>
              <a:r>
                <a:rPr lang="en-US" sz="1400" dirty="0" err="1">
                  <a:solidFill>
                    <a:srgbClr val="002060"/>
                  </a:solidFill>
                </a:rPr>
                <a:t>Organisasi</a:t>
              </a:r>
              <a:endParaRPr lang="en-US" sz="1400" dirty="0">
                <a:solidFill>
                  <a:srgbClr val="002060"/>
                </a:solidFill>
              </a:endParaRPr>
            </a:p>
          </p:txBody>
        </p:sp>
        <p:sp>
          <p:nvSpPr>
            <p:cNvPr id="22" name="Left Arrow 21"/>
            <p:cNvSpPr/>
            <p:nvPr/>
          </p:nvSpPr>
          <p:spPr>
            <a:xfrm rot="2703780">
              <a:off x="1199648" y="5847730"/>
              <a:ext cx="3810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59807" y="6106180"/>
              <a:ext cx="3255186" cy="523220"/>
            </a:xfrm>
            <a:prstGeom prst="rect">
              <a:avLst/>
            </a:prstGeom>
            <a:noFill/>
          </p:spPr>
          <p:txBody>
            <a:bodyPr wrap="none" rtlCol="0">
              <a:spAutoFit/>
            </a:bodyPr>
            <a:lstStyle/>
            <a:p>
              <a:r>
                <a:rPr lang="en-US" sz="1400" dirty="0" err="1">
                  <a:solidFill>
                    <a:srgbClr val="002060"/>
                  </a:solidFill>
                </a:rPr>
                <a:t>Nomenklatur</a:t>
              </a:r>
              <a:r>
                <a:rPr lang="en-US" sz="1400" dirty="0">
                  <a:solidFill>
                    <a:srgbClr val="002060"/>
                  </a:solidFill>
                </a:rPr>
                <a:t> </a:t>
              </a:r>
              <a:r>
                <a:rPr lang="en-US" sz="1400" dirty="0" err="1">
                  <a:solidFill>
                    <a:srgbClr val="002060"/>
                  </a:solidFill>
                </a:rPr>
                <a:t>Fungsional</a:t>
              </a:r>
              <a:r>
                <a:rPr lang="en-US" sz="1400" dirty="0">
                  <a:solidFill>
                    <a:srgbClr val="002060"/>
                  </a:solidFill>
                </a:rPr>
                <a:t> </a:t>
              </a:r>
            </a:p>
            <a:p>
              <a:r>
                <a:rPr lang="en-US" sz="1400" dirty="0" err="1">
                  <a:solidFill>
                    <a:srgbClr val="002060"/>
                  </a:solidFill>
                </a:rPr>
                <a:t>beserta</a:t>
              </a:r>
              <a:r>
                <a:rPr lang="en-US" sz="1400" dirty="0">
                  <a:solidFill>
                    <a:srgbClr val="002060"/>
                  </a:solidFill>
                </a:rPr>
                <a:t> </a:t>
              </a:r>
              <a:r>
                <a:rPr lang="en-US" sz="1400" dirty="0" err="1">
                  <a:solidFill>
                    <a:srgbClr val="002060"/>
                  </a:solidFill>
                </a:rPr>
                <a:t>Bezetting</a:t>
              </a:r>
              <a:r>
                <a:rPr lang="en-US" sz="1400" dirty="0">
                  <a:solidFill>
                    <a:srgbClr val="002060"/>
                  </a:solidFill>
                </a:rPr>
                <a:t> </a:t>
              </a:r>
              <a:r>
                <a:rPr lang="en-US" sz="1400" dirty="0" err="1">
                  <a:solidFill>
                    <a:srgbClr val="002060"/>
                  </a:solidFill>
                </a:rPr>
                <a:t>dan</a:t>
              </a:r>
              <a:r>
                <a:rPr lang="en-US" sz="1400" dirty="0">
                  <a:solidFill>
                    <a:srgbClr val="002060"/>
                  </a:solidFill>
                </a:rPr>
                <a:t> </a:t>
              </a:r>
              <a:r>
                <a:rPr lang="en-US" sz="1400" dirty="0" err="1">
                  <a:solidFill>
                    <a:srgbClr val="002060"/>
                  </a:solidFill>
                </a:rPr>
                <a:t>Kebutuhan</a:t>
              </a:r>
              <a:r>
                <a:rPr lang="en-US" sz="1400" dirty="0">
                  <a:solidFill>
                    <a:srgbClr val="002060"/>
                  </a:solidFill>
                </a:rPr>
                <a:t> </a:t>
              </a:r>
              <a:r>
                <a:rPr lang="en-US" sz="1400" dirty="0" err="1">
                  <a:solidFill>
                    <a:srgbClr val="002060"/>
                  </a:solidFill>
                </a:rPr>
                <a:t>Pegawai</a:t>
              </a:r>
              <a:endParaRPr lang="en-US" sz="1400" dirty="0">
                <a:solidFill>
                  <a:srgbClr val="002060"/>
                </a:solidFill>
              </a:endParaRPr>
            </a:p>
          </p:txBody>
        </p:sp>
      </p:grpSp>
    </p:spTree>
    <p:extLst>
      <p:ext uri="{BB962C8B-B14F-4D97-AF65-F5344CB8AC3E}">
        <p14:creationId xmlns:p14="http://schemas.microsoft.com/office/powerpoint/2010/main" val="413541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609600" y="914400"/>
            <a:ext cx="8382000" cy="4703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21804" y="238562"/>
            <a:ext cx="7772400" cy="504847"/>
          </a:xfrm>
        </p:spPr>
        <p:txBody>
          <a:bodyPr>
            <a:normAutofit/>
          </a:bodyPr>
          <a:lstStyle/>
          <a:p>
            <a:pPr>
              <a:defRPr/>
            </a:pPr>
            <a:r>
              <a:rPr lang="en-US" sz="2800" b="1" dirty="0">
                <a:latin typeface="Arial" panose="020B0604020202020204" pitchFamily="34" charset="0"/>
                <a:cs typeface="Arial" panose="020B0604020202020204" pitchFamily="34" charset="0"/>
              </a:rPr>
              <a:t>TUGAS,  FUNGSI DAN URAIAN TUGAS</a:t>
            </a:r>
            <a:endParaRPr lang="id-ID" sz="2800" b="1" dirty="0">
              <a:latin typeface="Arial" panose="020B0604020202020204" pitchFamily="34" charset="0"/>
              <a:cs typeface="Arial" panose="020B0604020202020204" pitchFamily="34" charset="0"/>
            </a:endParaRPr>
          </a:p>
        </p:txBody>
      </p:sp>
      <p:sp>
        <p:nvSpPr>
          <p:cNvPr id="15" name="Subtitle 2"/>
          <p:cNvSpPr txBox="1">
            <a:spLocks/>
          </p:cNvSpPr>
          <p:nvPr/>
        </p:nvSpPr>
        <p:spPr bwMode="auto">
          <a:xfrm>
            <a:off x="696385" y="1660848"/>
            <a:ext cx="3672408" cy="576064"/>
          </a:xfrm>
          <a:prstGeom prst="rect">
            <a:avLst/>
          </a:pr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K-L </a:t>
            </a:r>
            <a:r>
              <a:rPr lang="en-US" sz="2400" b="1" dirty="0" err="1">
                <a:solidFill>
                  <a:srgbClr val="7030A0"/>
                </a:solidFill>
              </a:rPr>
              <a:t>dan</a:t>
            </a:r>
            <a:r>
              <a:rPr lang="en-US" sz="2400" b="1" dirty="0">
                <a:solidFill>
                  <a:srgbClr val="7030A0"/>
                </a:solidFill>
              </a:rPr>
              <a:t> </a:t>
            </a:r>
            <a:r>
              <a:rPr lang="en-US" sz="2400" b="1" dirty="0" err="1">
                <a:solidFill>
                  <a:srgbClr val="7030A0"/>
                </a:solidFill>
              </a:rPr>
              <a:t>Pemda</a:t>
            </a:r>
            <a:endParaRPr lang="en-US" sz="2400" b="1" dirty="0">
              <a:solidFill>
                <a:srgbClr val="7030A0"/>
              </a:solidFill>
            </a:endParaRPr>
          </a:p>
        </p:txBody>
      </p:sp>
      <p:sp>
        <p:nvSpPr>
          <p:cNvPr id="16" name="Subtitle 2"/>
          <p:cNvSpPr txBox="1">
            <a:spLocks/>
          </p:cNvSpPr>
          <p:nvPr/>
        </p:nvSpPr>
        <p:spPr bwMode="auto">
          <a:xfrm>
            <a:off x="712132" y="5760110"/>
            <a:ext cx="3672408" cy="869290"/>
          </a:xfrm>
          <a:prstGeom prst="rect">
            <a:avLst/>
          </a:prstGeom>
          <a:solidFill>
            <a:srgbClr val="92D050"/>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Fungsional</a:t>
            </a:r>
            <a:r>
              <a:rPr lang="en-US" sz="2400" b="1" dirty="0">
                <a:solidFill>
                  <a:srgbClr val="7030A0"/>
                </a:solidFill>
              </a:rPr>
              <a:t>  </a:t>
            </a:r>
            <a:r>
              <a:rPr lang="en-US" sz="2400" b="1" dirty="0" err="1">
                <a:solidFill>
                  <a:srgbClr val="7030A0"/>
                </a:solidFill>
              </a:rPr>
              <a:t>Tertentu</a:t>
            </a:r>
            <a:r>
              <a:rPr lang="en-US" sz="2400" b="1" dirty="0">
                <a:solidFill>
                  <a:srgbClr val="7030A0"/>
                </a:solidFill>
              </a:rPr>
              <a:t>/</a:t>
            </a:r>
            <a:r>
              <a:rPr lang="en-US" sz="2400" b="1" dirty="0" err="1">
                <a:solidFill>
                  <a:srgbClr val="7030A0"/>
                </a:solidFill>
              </a:rPr>
              <a:t>Umum</a:t>
            </a:r>
            <a:endParaRPr lang="en-US" sz="2400" b="1" dirty="0">
              <a:solidFill>
                <a:srgbClr val="7030A0"/>
              </a:solidFill>
            </a:endParaRPr>
          </a:p>
        </p:txBody>
      </p:sp>
      <p:sp>
        <p:nvSpPr>
          <p:cNvPr id="17" name="Subtitle 2"/>
          <p:cNvSpPr txBox="1">
            <a:spLocks/>
          </p:cNvSpPr>
          <p:nvPr/>
        </p:nvSpPr>
        <p:spPr bwMode="auto">
          <a:xfrm>
            <a:off x="696385" y="2519750"/>
            <a:ext cx="3672408" cy="576064"/>
          </a:xfrm>
          <a:prstGeom prst="rect">
            <a:avLst/>
          </a:prstGeom>
          <a:solidFill>
            <a:schemeClr val="accent6">
              <a:lumMod val="40000"/>
              <a:lumOff val="60000"/>
            </a:schemeClr>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Eselon</a:t>
            </a:r>
            <a:r>
              <a:rPr lang="en-US" sz="2400" b="1" dirty="0">
                <a:solidFill>
                  <a:srgbClr val="7030A0"/>
                </a:solidFill>
              </a:rPr>
              <a:t> I</a:t>
            </a:r>
          </a:p>
        </p:txBody>
      </p:sp>
      <p:sp>
        <p:nvSpPr>
          <p:cNvPr id="18" name="Subtitle 2"/>
          <p:cNvSpPr txBox="1">
            <a:spLocks/>
          </p:cNvSpPr>
          <p:nvPr/>
        </p:nvSpPr>
        <p:spPr bwMode="auto">
          <a:xfrm>
            <a:off x="685800" y="3311838"/>
            <a:ext cx="3672408" cy="576064"/>
          </a:xfrm>
          <a:prstGeom prst="rect">
            <a:avLst/>
          </a:prstGeom>
          <a:solidFill>
            <a:schemeClr val="accent6">
              <a:lumMod val="20000"/>
              <a:lumOff val="80000"/>
            </a:schemeClr>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Eselon</a:t>
            </a:r>
            <a:r>
              <a:rPr lang="en-US" sz="2400" b="1" dirty="0">
                <a:solidFill>
                  <a:srgbClr val="7030A0"/>
                </a:solidFill>
              </a:rPr>
              <a:t> II</a:t>
            </a:r>
          </a:p>
        </p:txBody>
      </p:sp>
      <p:sp>
        <p:nvSpPr>
          <p:cNvPr id="19" name="Subtitle 2"/>
          <p:cNvSpPr txBox="1">
            <a:spLocks/>
          </p:cNvSpPr>
          <p:nvPr/>
        </p:nvSpPr>
        <p:spPr bwMode="auto">
          <a:xfrm>
            <a:off x="709994" y="4103926"/>
            <a:ext cx="3672408" cy="576064"/>
          </a:xfrm>
          <a:prstGeom prst="rect">
            <a:avLst/>
          </a:pr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Eselon</a:t>
            </a:r>
            <a:r>
              <a:rPr lang="en-US" sz="2400" b="1" dirty="0">
                <a:solidFill>
                  <a:srgbClr val="7030A0"/>
                </a:solidFill>
              </a:rPr>
              <a:t> III</a:t>
            </a:r>
          </a:p>
        </p:txBody>
      </p:sp>
      <p:sp>
        <p:nvSpPr>
          <p:cNvPr id="20" name="Subtitle 2"/>
          <p:cNvSpPr txBox="1">
            <a:spLocks/>
          </p:cNvSpPr>
          <p:nvPr/>
        </p:nvSpPr>
        <p:spPr bwMode="auto">
          <a:xfrm>
            <a:off x="685800" y="4896014"/>
            <a:ext cx="3672408" cy="576064"/>
          </a:xfrm>
          <a:prstGeom prst="rect">
            <a:avLst/>
          </a:prstGeom>
          <a:solidFill>
            <a:srgbClr val="FFFF99"/>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Eselon</a:t>
            </a:r>
            <a:r>
              <a:rPr lang="en-US" sz="2400" b="1" dirty="0">
                <a:solidFill>
                  <a:srgbClr val="7030A0"/>
                </a:solidFill>
              </a:rPr>
              <a:t> IV</a:t>
            </a:r>
          </a:p>
        </p:txBody>
      </p:sp>
      <p:sp>
        <p:nvSpPr>
          <p:cNvPr id="21" name="Down Arrow 20"/>
          <p:cNvSpPr/>
          <p:nvPr/>
        </p:nvSpPr>
        <p:spPr>
          <a:xfrm>
            <a:off x="2269976" y="228130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22" name="Down Arrow 21"/>
          <p:cNvSpPr/>
          <p:nvPr/>
        </p:nvSpPr>
        <p:spPr>
          <a:xfrm>
            <a:off x="2296308" y="3095814"/>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23" name="Down Arrow 22"/>
          <p:cNvSpPr/>
          <p:nvPr/>
        </p:nvSpPr>
        <p:spPr>
          <a:xfrm>
            <a:off x="2294170" y="3887902"/>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24" name="Down Arrow 23"/>
          <p:cNvSpPr/>
          <p:nvPr/>
        </p:nvSpPr>
        <p:spPr>
          <a:xfrm>
            <a:off x="2296308" y="467999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25" name="Down Arrow 24"/>
          <p:cNvSpPr/>
          <p:nvPr/>
        </p:nvSpPr>
        <p:spPr>
          <a:xfrm>
            <a:off x="2322772" y="5508082"/>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26" name="Subtitle 2"/>
          <p:cNvSpPr txBox="1">
            <a:spLocks/>
          </p:cNvSpPr>
          <p:nvPr/>
        </p:nvSpPr>
        <p:spPr bwMode="auto">
          <a:xfrm>
            <a:off x="5181600" y="1660848"/>
            <a:ext cx="3672408" cy="576064"/>
          </a:xfrm>
          <a:prstGeom prst="rect">
            <a:avLst/>
          </a:pr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Fungsi</a:t>
            </a:r>
            <a:endParaRPr lang="en-US" sz="2400" b="1" dirty="0">
              <a:solidFill>
                <a:srgbClr val="7030A0"/>
              </a:solidFill>
            </a:endParaRPr>
          </a:p>
        </p:txBody>
      </p:sp>
      <p:sp>
        <p:nvSpPr>
          <p:cNvPr id="27" name="Subtitle 2"/>
          <p:cNvSpPr txBox="1">
            <a:spLocks/>
          </p:cNvSpPr>
          <p:nvPr/>
        </p:nvSpPr>
        <p:spPr bwMode="auto">
          <a:xfrm>
            <a:off x="5181600" y="2525688"/>
            <a:ext cx="3672408" cy="576064"/>
          </a:xfrm>
          <a:prstGeom prst="rect">
            <a:avLst/>
          </a:prstGeom>
          <a:solidFill>
            <a:schemeClr val="accent6">
              <a:lumMod val="40000"/>
              <a:lumOff val="60000"/>
            </a:schemeClr>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Fungsi</a:t>
            </a:r>
            <a:endParaRPr lang="en-US" sz="2400" b="1" dirty="0">
              <a:solidFill>
                <a:srgbClr val="7030A0"/>
              </a:solidFill>
            </a:endParaRPr>
          </a:p>
        </p:txBody>
      </p:sp>
      <p:sp>
        <p:nvSpPr>
          <p:cNvPr id="28" name="Subtitle 2"/>
          <p:cNvSpPr txBox="1">
            <a:spLocks/>
          </p:cNvSpPr>
          <p:nvPr/>
        </p:nvSpPr>
        <p:spPr bwMode="auto">
          <a:xfrm>
            <a:off x="5192973" y="3311838"/>
            <a:ext cx="3672408" cy="576064"/>
          </a:xfrm>
          <a:prstGeom prst="rect">
            <a:avLst/>
          </a:prstGeom>
          <a:solidFill>
            <a:schemeClr val="accent6">
              <a:lumMod val="20000"/>
              <a:lumOff val="80000"/>
            </a:schemeClr>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Fungsi</a:t>
            </a:r>
            <a:endParaRPr lang="en-US" sz="2400" b="1" dirty="0">
              <a:solidFill>
                <a:srgbClr val="7030A0"/>
              </a:solidFill>
            </a:endParaRPr>
          </a:p>
        </p:txBody>
      </p:sp>
      <p:sp>
        <p:nvSpPr>
          <p:cNvPr id="29" name="Subtitle 2"/>
          <p:cNvSpPr txBox="1">
            <a:spLocks/>
          </p:cNvSpPr>
          <p:nvPr/>
        </p:nvSpPr>
        <p:spPr bwMode="auto">
          <a:xfrm>
            <a:off x="5181600" y="4103926"/>
            <a:ext cx="3672408" cy="576064"/>
          </a:xfrm>
          <a:prstGeom prst="rect">
            <a:avLst/>
          </a:pr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Fungsi</a:t>
            </a:r>
            <a:endParaRPr lang="en-US" sz="2400" b="1" dirty="0">
              <a:solidFill>
                <a:srgbClr val="7030A0"/>
              </a:solidFill>
            </a:endParaRPr>
          </a:p>
        </p:txBody>
      </p:sp>
      <p:sp>
        <p:nvSpPr>
          <p:cNvPr id="30" name="Subtitle 2"/>
          <p:cNvSpPr txBox="1">
            <a:spLocks/>
          </p:cNvSpPr>
          <p:nvPr/>
        </p:nvSpPr>
        <p:spPr bwMode="auto">
          <a:xfrm>
            <a:off x="5192973" y="4932018"/>
            <a:ext cx="3672408" cy="576064"/>
          </a:xfrm>
          <a:prstGeom prst="rect">
            <a:avLst/>
          </a:prstGeom>
          <a:solidFill>
            <a:srgbClr val="FFFF99"/>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Uraian</a:t>
            </a:r>
            <a:r>
              <a:rPr lang="en-US" sz="2400" b="1" dirty="0">
                <a:solidFill>
                  <a:srgbClr val="7030A0"/>
                </a:solidFill>
                <a:sym typeface="Wingdings" pitchFamily="2" charset="2"/>
              </a:rPr>
              <a:t> </a:t>
            </a:r>
            <a:r>
              <a:rPr lang="en-US" sz="2400" b="1" dirty="0" err="1">
                <a:solidFill>
                  <a:srgbClr val="7030A0"/>
                </a:solidFill>
                <a:sym typeface="Wingdings" pitchFamily="2" charset="2"/>
              </a:rPr>
              <a:t>Tugas</a:t>
            </a:r>
            <a:endParaRPr lang="en-US" sz="2400" b="1" dirty="0">
              <a:solidFill>
                <a:srgbClr val="7030A0"/>
              </a:solidFill>
            </a:endParaRPr>
          </a:p>
        </p:txBody>
      </p:sp>
      <p:sp>
        <p:nvSpPr>
          <p:cNvPr id="32" name="Subtitle 2"/>
          <p:cNvSpPr txBox="1">
            <a:spLocks/>
          </p:cNvSpPr>
          <p:nvPr/>
        </p:nvSpPr>
        <p:spPr bwMode="auto">
          <a:xfrm>
            <a:off x="5181600" y="5760110"/>
            <a:ext cx="3672408" cy="869290"/>
          </a:xfrm>
          <a:prstGeom prst="rect">
            <a:avLst/>
          </a:prstGeom>
          <a:solidFill>
            <a:srgbClr val="92D050"/>
          </a:solidFill>
          <a:ln>
            <a:solidFill>
              <a:schemeClr val="tx1"/>
            </a:solidFill>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r>
              <a:rPr lang="en-US" sz="2400" b="1" dirty="0">
                <a:solidFill>
                  <a:srgbClr val="7030A0"/>
                </a:solidFill>
              </a:rPr>
              <a:t> </a:t>
            </a:r>
            <a:r>
              <a:rPr lang="en-US" sz="2400" b="1" dirty="0">
                <a:solidFill>
                  <a:srgbClr val="7030A0"/>
                </a:solidFill>
                <a:sym typeface="Wingdings" pitchFamily="2" charset="2"/>
              </a:rPr>
              <a:t> </a:t>
            </a:r>
            <a:r>
              <a:rPr lang="en-US" sz="2400" b="1" dirty="0" err="1">
                <a:solidFill>
                  <a:srgbClr val="7030A0"/>
                </a:solidFill>
                <a:sym typeface="Wingdings" pitchFamily="2" charset="2"/>
              </a:rPr>
              <a:t>Uraian</a:t>
            </a:r>
            <a:r>
              <a:rPr lang="en-US" sz="2400" b="1" dirty="0">
                <a:solidFill>
                  <a:srgbClr val="7030A0"/>
                </a:solidFill>
                <a:sym typeface="Wingdings" pitchFamily="2" charset="2"/>
              </a:rPr>
              <a:t> </a:t>
            </a:r>
            <a:r>
              <a:rPr lang="en-US" sz="2400" b="1" dirty="0" err="1">
                <a:solidFill>
                  <a:srgbClr val="7030A0"/>
                </a:solidFill>
                <a:sym typeface="Wingdings" pitchFamily="2" charset="2"/>
              </a:rPr>
              <a:t>Tugas</a:t>
            </a:r>
            <a:r>
              <a:rPr lang="en-US" sz="2400" b="1" dirty="0">
                <a:solidFill>
                  <a:srgbClr val="7030A0"/>
                </a:solidFill>
                <a:sym typeface="Wingdings" pitchFamily="2" charset="2"/>
              </a:rPr>
              <a:t> (individual + </a:t>
            </a:r>
            <a:r>
              <a:rPr lang="en-US" sz="2400" b="1" dirty="0" err="1">
                <a:solidFill>
                  <a:srgbClr val="7030A0"/>
                </a:solidFill>
                <a:sym typeface="Wingdings" pitchFamily="2" charset="2"/>
              </a:rPr>
              <a:t>Institusional</a:t>
            </a:r>
            <a:r>
              <a:rPr lang="en-US" sz="2400" b="1" dirty="0">
                <a:solidFill>
                  <a:srgbClr val="7030A0"/>
                </a:solidFill>
                <a:sym typeface="Wingdings" pitchFamily="2" charset="2"/>
              </a:rPr>
              <a:t>)</a:t>
            </a:r>
            <a:endParaRPr lang="en-US" sz="2400" b="1" dirty="0">
              <a:solidFill>
                <a:srgbClr val="7030A0"/>
              </a:solidFill>
            </a:endParaRPr>
          </a:p>
        </p:txBody>
      </p:sp>
      <p:sp>
        <p:nvSpPr>
          <p:cNvPr id="52" name="Down Arrow 51"/>
          <p:cNvSpPr/>
          <p:nvPr/>
        </p:nvSpPr>
        <p:spPr>
          <a:xfrm>
            <a:off x="6758348" y="2283282"/>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53" name="Down Arrow 52"/>
          <p:cNvSpPr/>
          <p:nvPr/>
        </p:nvSpPr>
        <p:spPr>
          <a:xfrm>
            <a:off x="6784680" y="3097796"/>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54" name="Down Arrow 53"/>
          <p:cNvSpPr/>
          <p:nvPr/>
        </p:nvSpPr>
        <p:spPr>
          <a:xfrm>
            <a:off x="6782542" y="3889884"/>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55" name="Down Arrow 54"/>
          <p:cNvSpPr/>
          <p:nvPr/>
        </p:nvSpPr>
        <p:spPr>
          <a:xfrm>
            <a:off x="6784680" y="4681972"/>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56" name="Down Arrow 55"/>
          <p:cNvSpPr/>
          <p:nvPr/>
        </p:nvSpPr>
        <p:spPr>
          <a:xfrm>
            <a:off x="6811144" y="5510064"/>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cxnSp>
        <p:nvCxnSpPr>
          <p:cNvPr id="51" name="Straight Arrow Connector 50"/>
          <p:cNvCxnSpPr>
            <a:stCxn id="15" idx="3"/>
            <a:endCxn id="26" idx="1"/>
          </p:cNvCxnSpPr>
          <p:nvPr/>
        </p:nvCxnSpPr>
        <p:spPr>
          <a:xfrm>
            <a:off x="4368795" y="1948880"/>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84542" y="2807782"/>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358210" y="3599870"/>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384542" y="4408828"/>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43402" y="5184046"/>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68795" y="6211625"/>
            <a:ext cx="812807"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5" name="Subtitle 2"/>
          <p:cNvSpPr txBox="1">
            <a:spLocks/>
          </p:cNvSpPr>
          <p:nvPr/>
        </p:nvSpPr>
        <p:spPr bwMode="auto">
          <a:xfrm>
            <a:off x="2913599" y="1024136"/>
            <a:ext cx="367240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INSTITUSIONAL</a:t>
            </a:r>
          </a:p>
        </p:txBody>
      </p:sp>
      <p:cxnSp>
        <p:nvCxnSpPr>
          <p:cNvPr id="4" name="Elbow Connector 3"/>
          <p:cNvCxnSpPr>
            <a:stCxn id="18" idx="1"/>
            <a:endCxn id="16" idx="1"/>
          </p:cNvCxnSpPr>
          <p:nvPr/>
        </p:nvCxnSpPr>
        <p:spPr>
          <a:xfrm rot="10800000" flipH="1" flipV="1">
            <a:off x="685800" y="3599870"/>
            <a:ext cx="26332" cy="2594885"/>
          </a:xfrm>
          <a:prstGeom prst="bentConnector3">
            <a:avLst>
              <a:gd name="adj1" fmla="val -170346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cxnSpLocks/>
            <a:stCxn id="19" idx="1"/>
            <a:endCxn id="16" idx="1"/>
          </p:cNvCxnSpPr>
          <p:nvPr/>
        </p:nvCxnSpPr>
        <p:spPr>
          <a:xfrm rot="10800000" flipH="1" flipV="1">
            <a:off x="709994" y="4391958"/>
            <a:ext cx="2138" cy="1802797"/>
          </a:xfrm>
          <a:prstGeom prst="bentConnector3">
            <a:avLst>
              <a:gd name="adj1" fmla="val -1045201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30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Left Brace 87"/>
          <p:cNvSpPr/>
          <p:nvPr/>
        </p:nvSpPr>
        <p:spPr>
          <a:xfrm>
            <a:off x="3810002" y="1981200"/>
            <a:ext cx="379295" cy="3713300"/>
          </a:xfrm>
          <a:prstGeom prst="leftBrace">
            <a:avLst>
              <a:gd name="adj1" fmla="val 8333"/>
              <a:gd name="adj2" fmla="val 78005"/>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Rectangle 86"/>
          <p:cNvSpPr/>
          <p:nvPr/>
        </p:nvSpPr>
        <p:spPr>
          <a:xfrm>
            <a:off x="208128" y="1219200"/>
            <a:ext cx="8707272" cy="510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541257" y="5688859"/>
            <a:ext cx="2221744" cy="48334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6561730" y="4419600"/>
            <a:ext cx="2201270" cy="12714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561732" y="1928914"/>
            <a:ext cx="2201271" cy="127148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343402" y="5688859"/>
            <a:ext cx="2201271" cy="48334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343400" y="4419600"/>
            <a:ext cx="2201270" cy="12714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343402" y="1928914"/>
            <a:ext cx="2201271" cy="12714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60528" y="3148114"/>
            <a:ext cx="8402472" cy="12714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0" y="207566"/>
            <a:ext cx="9144000" cy="935434"/>
          </a:xfrm>
        </p:spPr>
        <p:txBody>
          <a:bodyPr anchor="ctr">
            <a:normAutofit/>
          </a:bodyPr>
          <a:lstStyle/>
          <a:p>
            <a:pPr>
              <a:defRPr/>
            </a:pPr>
            <a:r>
              <a:rPr lang="en-US" sz="2400" b="1" dirty="0">
                <a:latin typeface="Arial" panose="020B0604020202020204" pitchFamily="34" charset="0"/>
                <a:cs typeface="Arial" panose="020B0604020202020204" pitchFamily="34" charset="0"/>
              </a:rPr>
              <a:t>RUMUSAN TUGAS, FUNGSI, URAIAN TUGAS DAN KEGIATAN</a:t>
            </a:r>
            <a:endParaRPr lang="id-ID" sz="2400" b="1" dirty="0">
              <a:latin typeface="Arial" panose="020B0604020202020204" pitchFamily="34" charset="0"/>
              <a:cs typeface="Arial" panose="020B0604020202020204" pitchFamily="34" charset="0"/>
            </a:endParaRPr>
          </a:p>
        </p:txBody>
      </p:sp>
      <p:sp>
        <p:nvSpPr>
          <p:cNvPr id="65" name="Subtitle 2"/>
          <p:cNvSpPr txBox="1">
            <a:spLocks/>
          </p:cNvSpPr>
          <p:nvPr/>
        </p:nvSpPr>
        <p:spPr bwMode="auto">
          <a:xfrm>
            <a:off x="208128" y="1312168"/>
            <a:ext cx="20574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chemeClr val="tx1"/>
                </a:solidFill>
              </a:rPr>
              <a:t>TUGAS</a:t>
            </a:r>
          </a:p>
        </p:txBody>
      </p:sp>
      <p:sp>
        <p:nvSpPr>
          <p:cNvPr id="66" name="Subtitle 2"/>
          <p:cNvSpPr txBox="1">
            <a:spLocks/>
          </p:cNvSpPr>
          <p:nvPr/>
        </p:nvSpPr>
        <p:spPr bwMode="auto">
          <a:xfrm>
            <a:off x="2265530" y="1312168"/>
            <a:ext cx="2094931"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002060"/>
                </a:solidFill>
              </a:rPr>
              <a:t>FUNGSI</a:t>
            </a:r>
          </a:p>
        </p:txBody>
      </p:sp>
      <p:sp>
        <p:nvSpPr>
          <p:cNvPr id="67" name="Subtitle 2"/>
          <p:cNvSpPr txBox="1">
            <a:spLocks/>
          </p:cNvSpPr>
          <p:nvPr/>
        </p:nvSpPr>
        <p:spPr bwMode="auto">
          <a:xfrm>
            <a:off x="4426425" y="1323541"/>
            <a:ext cx="2258705"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chemeClr val="accent4">
                    <a:lumMod val="50000"/>
                  </a:schemeClr>
                </a:solidFill>
              </a:rPr>
              <a:t>URAIAN TUGAS</a:t>
            </a:r>
          </a:p>
        </p:txBody>
      </p:sp>
      <p:sp>
        <p:nvSpPr>
          <p:cNvPr id="68" name="Subtitle 2"/>
          <p:cNvSpPr txBox="1">
            <a:spLocks/>
          </p:cNvSpPr>
          <p:nvPr/>
        </p:nvSpPr>
        <p:spPr bwMode="auto">
          <a:xfrm>
            <a:off x="6685128" y="1311876"/>
            <a:ext cx="205740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C00000"/>
                </a:solidFill>
              </a:rPr>
              <a:t>KEGIATAN</a:t>
            </a:r>
          </a:p>
        </p:txBody>
      </p:sp>
      <p:sp>
        <p:nvSpPr>
          <p:cNvPr id="69" name="Subtitle 2"/>
          <p:cNvSpPr txBox="1">
            <a:spLocks/>
          </p:cNvSpPr>
          <p:nvPr/>
        </p:nvSpPr>
        <p:spPr bwMode="auto">
          <a:xfrm>
            <a:off x="360528" y="3157736"/>
            <a:ext cx="2057400" cy="880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err="1">
                <a:solidFill>
                  <a:schemeClr val="tx1"/>
                </a:solidFill>
              </a:rPr>
              <a:t>Penyiapan</a:t>
            </a:r>
            <a:r>
              <a:rPr lang="en-US" sz="2200" b="1" dirty="0">
                <a:solidFill>
                  <a:schemeClr val="tx1"/>
                </a:solidFill>
              </a:rPr>
              <a:t>….,…, </a:t>
            </a:r>
            <a:r>
              <a:rPr lang="en-US" sz="2200" b="1" dirty="0" err="1">
                <a:solidFill>
                  <a:schemeClr val="tx1"/>
                </a:solidFill>
              </a:rPr>
              <a:t>dan</a:t>
            </a:r>
            <a:r>
              <a:rPr lang="en-US" sz="2200" b="1" dirty="0">
                <a:solidFill>
                  <a:schemeClr val="tx1"/>
                </a:solidFill>
              </a:rPr>
              <a:t> …….</a:t>
            </a:r>
          </a:p>
        </p:txBody>
      </p:sp>
      <p:sp>
        <p:nvSpPr>
          <p:cNvPr id="70" name="Subtitle 2"/>
          <p:cNvSpPr txBox="1">
            <a:spLocks/>
          </p:cNvSpPr>
          <p:nvPr/>
        </p:nvSpPr>
        <p:spPr bwMode="auto">
          <a:xfrm>
            <a:off x="2341728" y="3200402"/>
            <a:ext cx="2057400" cy="1468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7338" indent="-287338" algn="l">
              <a:spcBef>
                <a:spcPts val="0"/>
              </a:spcBef>
              <a:buAutoNum type="arabicPeriod"/>
            </a:pPr>
            <a:r>
              <a:rPr lang="en-US" sz="2200" b="1" dirty="0" err="1">
                <a:solidFill>
                  <a:schemeClr val="tx1"/>
                </a:solidFill>
              </a:rPr>
              <a:t>Penyiapan</a:t>
            </a:r>
            <a:r>
              <a:rPr lang="en-US" sz="2200" b="1" dirty="0">
                <a:solidFill>
                  <a:schemeClr val="tx1"/>
                </a:solidFill>
              </a:rPr>
              <a:t>…</a:t>
            </a:r>
          </a:p>
          <a:p>
            <a:pPr marL="287338" indent="-287338" algn="l">
              <a:spcBef>
                <a:spcPts val="0"/>
              </a:spcBef>
              <a:buAutoNum type="arabicPeriod"/>
            </a:pPr>
            <a:r>
              <a:rPr lang="en-US" sz="2200" b="1" dirty="0">
                <a:solidFill>
                  <a:schemeClr val="tx1"/>
                </a:solidFill>
              </a:rPr>
              <a:t>…</a:t>
            </a:r>
          </a:p>
          <a:p>
            <a:pPr marL="287338" indent="-287338" algn="l">
              <a:spcBef>
                <a:spcPts val="0"/>
              </a:spcBef>
              <a:buAutoNum type="arabicPeriod"/>
            </a:pPr>
            <a:r>
              <a:rPr lang="en-US" sz="2200" b="1" dirty="0">
                <a:solidFill>
                  <a:schemeClr val="tx1"/>
                </a:solidFill>
              </a:rPr>
              <a:t>…</a:t>
            </a:r>
          </a:p>
        </p:txBody>
      </p:sp>
      <p:sp>
        <p:nvSpPr>
          <p:cNvPr id="71" name="Subtitle 2"/>
          <p:cNvSpPr txBox="1">
            <a:spLocks/>
          </p:cNvSpPr>
          <p:nvPr/>
        </p:nvSpPr>
        <p:spPr bwMode="auto">
          <a:xfrm>
            <a:off x="4436660" y="1981200"/>
            <a:ext cx="2057400" cy="1166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a. </a:t>
            </a:r>
            <a:r>
              <a:rPr lang="en-US" sz="2200" b="1" dirty="0" err="1">
                <a:solidFill>
                  <a:srgbClr val="7030A0"/>
                </a:solidFill>
              </a:rPr>
              <a:t>Perencanaan</a:t>
            </a:r>
            <a:endParaRPr lang="en-US" sz="2200" b="1" dirty="0">
              <a:solidFill>
                <a:srgbClr val="7030A0"/>
              </a:solidFill>
            </a:endParaRPr>
          </a:p>
          <a:p>
            <a:pPr algn="l">
              <a:spcBef>
                <a:spcPts val="0"/>
              </a:spcBef>
            </a:pPr>
            <a:r>
              <a:rPr lang="en-US" sz="2200" b="1" dirty="0">
                <a:solidFill>
                  <a:srgbClr val="7030A0"/>
                </a:solidFill>
              </a:rPr>
              <a:t>b. …</a:t>
            </a:r>
          </a:p>
          <a:p>
            <a:pPr algn="l">
              <a:spcBef>
                <a:spcPts val="0"/>
              </a:spcBef>
            </a:pPr>
            <a:r>
              <a:rPr lang="en-US" sz="2200" b="1" dirty="0">
                <a:solidFill>
                  <a:srgbClr val="7030A0"/>
                </a:solidFill>
              </a:rPr>
              <a:t>c. …</a:t>
            </a:r>
          </a:p>
        </p:txBody>
      </p:sp>
      <p:sp>
        <p:nvSpPr>
          <p:cNvPr id="72" name="Subtitle 2"/>
          <p:cNvSpPr txBox="1">
            <a:spLocks/>
          </p:cNvSpPr>
          <p:nvPr/>
        </p:nvSpPr>
        <p:spPr bwMode="auto">
          <a:xfrm>
            <a:off x="4399128" y="3200402"/>
            <a:ext cx="2057400" cy="1468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1313" indent="-341313" algn="l">
              <a:spcBef>
                <a:spcPts val="0"/>
              </a:spcBef>
              <a:buAutoNum type="arabicPeriod"/>
            </a:pPr>
            <a:r>
              <a:rPr lang="en-US" sz="2200" b="1" dirty="0" err="1">
                <a:solidFill>
                  <a:schemeClr val="tx1"/>
                </a:solidFill>
              </a:rPr>
              <a:t>Penyiapan</a:t>
            </a:r>
            <a:r>
              <a:rPr lang="en-US" sz="2200" b="1" dirty="0">
                <a:solidFill>
                  <a:schemeClr val="tx1"/>
                </a:solidFill>
              </a:rPr>
              <a:t>…</a:t>
            </a:r>
          </a:p>
          <a:p>
            <a:pPr marL="341313" indent="-341313" algn="l">
              <a:spcBef>
                <a:spcPts val="0"/>
              </a:spcBef>
              <a:buAutoNum type="arabicPeriod"/>
            </a:pPr>
            <a:r>
              <a:rPr lang="en-US" sz="2200" b="1" dirty="0">
                <a:solidFill>
                  <a:schemeClr val="tx1"/>
                </a:solidFill>
              </a:rPr>
              <a:t>…</a:t>
            </a:r>
          </a:p>
          <a:p>
            <a:pPr marL="341313" indent="-341313" algn="l">
              <a:spcBef>
                <a:spcPts val="0"/>
              </a:spcBef>
              <a:buAutoNum type="arabicPeriod"/>
            </a:pPr>
            <a:r>
              <a:rPr lang="en-US" sz="2200" b="1" dirty="0">
                <a:solidFill>
                  <a:schemeClr val="tx1"/>
                </a:solidFill>
              </a:rPr>
              <a:t>…</a:t>
            </a:r>
          </a:p>
        </p:txBody>
      </p:sp>
      <p:sp>
        <p:nvSpPr>
          <p:cNvPr id="73" name="Subtitle 2"/>
          <p:cNvSpPr txBox="1">
            <a:spLocks/>
          </p:cNvSpPr>
          <p:nvPr/>
        </p:nvSpPr>
        <p:spPr bwMode="auto">
          <a:xfrm>
            <a:off x="4399128" y="4419602"/>
            <a:ext cx="2057400" cy="1198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x. Monitoring,</a:t>
            </a:r>
          </a:p>
          <a:p>
            <a:pPr algn="l">
              <a:spcBef>
                <a:spcPts val="0"/>
              </a:spcBef>
            </a:pPr>
            <a:r>
              <a:rPr lang="en-US" sz="2200" b="1" dirty="0">
                <a:solidFill>
                  <a:srgbClr val="7030A0"/>
                </a:solidFill>
              </a:rPr>
              <a:t>y. </a:t>
            </a:r>
            <a:r>
              <a:rPr lang="en-US" sz="2200" b="1" dirty="0" err="1">
                <a:solidFill>
                  <a:srgbClr val="7030A0"/>
                </a:solidFill>
              </a:rPr>
              <a:t>Evaluasi</a:t>
            </a:r>
            <a:r>
              <a:rPr lang="en-US" sz="2200" b="1" dirty="0">
                <a:solidFill>
                  <a:srgbClr val="7030A0"/>
                </a:solidFill>
              </a:rPr>
              <a:t>,</a:t>
            </a:r>
          </a:p>
          <a:p>
            <a:pPr algn="l">
              <a:spcBef>
                <a:spcPts val="0"/>
              </a:spcBef>
            </a:pPr>
            <a:r>
              <a:rPr lang="en-US" sz="2200" b="1" dirty="0">
                <a:solidFill>
                  <a:srgbClr val="7030A0"/>
                </a:solidFill>
              </a:rPr>
              <a:t>z. </a:t>
            </a:r>
            <a:r>
              <a:rPr lang="en-US" sz="2200" b="1" dirty="0" err="1">
                <a:solidFill>
                  <a:srgbClr val="7030A0"/>
                </a:solidFill>
              </a:rPr>
              <a:t>Pelaporan</a:t>
            </a:r>
            <a:r>
              <a:rPr lang="en-US" sz="2200" b="1" dirty="0">
                <a:solidFill>
                  <a:srgbClr val="7030A0"/>
                </a:solidFill>
              </a:rPr>
              <a:t>.</a:t>
            </a:r>
          </a:p>
        </p:txBody>
      </p:sp>
      <p:sp>
        <p:nvSpPr>
          <p:cNvPr id="74" name="Subtitle 2"/>
          <p:cNvSpPr txBox="1">
            <a:spLocks/>
          </p:cNvSpPr>
          <p:nvPr/>
        </p:nvSpPr>
        <p:spPr bwMode="auto">
          <a:xfrm>
            <a:off x="4399128" y="5694501"/>
            <a:ext cx="2057400" cy="6301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i.  </a:t>
            </a:r>
            <a:r>
              <a:rPr lang="en-US" sz="2200" b="1" dirty="0" err="1">
                <a:solidFill>
                  <a:srgbClr val="7030A0"/>
                </a:solidFill>
              </a:rPr>
              <a:t>Penugasan</a:t>
            </a:r>
            <a:endParaRPr lang="en-US" sz="2200" b="1" dirty="0">
              <a:solidFill>
                <a:srgbClr val="7030A0"/>
              </a:solidFill>
            </a:endParaRPr>
          </a:p>
        </p:txBody>
      </p:sp>
      <p:sp>
        <p:nvSpPr>
          <p:cNvPr id="75" name="Subtitle 2"/>
          <p:cNvSpPr txBox="1">
            <a:spLocks/>
          </p:cNvSpPr>
          <p:nvPr/>
        </p:nvSpPr>
        <p:spPr bwMode="auto">
          <a:xfrm>
            <a:off x="6685128" y="3200401"/>
            <a:ext cx="2057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1313" indent="-341313" algn="l">
              <a:spcBef>
                <a:spcPts val="0"/>
              </a:spcBef>
              <a:buAutoNum type="arabicPeriod"/>
            </a:pPr>
            <a:r>
              <a:rPr lang="en-US" sz="2200" b="1" dirty="0" err="1">
                <a:solidFill>
                  <a:schemeClr val="tx1"/>
                </a:solidFill>
              </a:rPr>
              <a:t>Melakukan</a:t>
            </a:r>
            <a:r>
              <a:rPr lang="en-US" sz="2200" b="1" dirty="0">
                <a:solidFill>
                  <a:schemeClr val="tx1"/>
                </a:solidFill>
              </a:rPr>
              <a:t>…</a:t>
            </a:r>
          </a:p>
          <a:p>
            <a:pPr marL="341313" indent="-341313" algn="l">
              <a:spcBef>
                <a:spcPts val="0"/>
              </a:spcBef>
              <a:buAutoNum type="arabicPeriod"/>
            </a:pPr>
            <a:r>
              <a:rPr lang="en-US" sz="2200" b="1" dirty="0">
                <a:solidFill>
                  <a:schemeClr val="tx1"/>
                </a:solidFill>
              </a:rPr>
              <a:t>…</a:t>
            </a:r>
          </a:p>
          <a:p>
            <a:pPr marL="341313" indent="-341313" algn="l">
              <a:spcBef>
                <a:spcPts val="0"/>
              </a:spcBef>
              <a:buAutoNum type="arabicPeriod"/>
            </a:pPr>
            <a:r>
              <a:rPr lang="en-US" sz="2200" b="1" dirty="0">
                <a:solidFill>
                  <a:schemeClr val="tx1"/>
                </a:solidFill>
              </a:rPr>
              <a:t>…</a:t>
            </a:r>
          </a:p>
        </p:txBody>
      </p:sp>
      <p:sp>
        <p:nvSpPr>
          <p:cNvPr id="76" name="Subtitle 2"/>
          <p:cNvSpPr txBox="1">
            <a:spLocks/>
          </p:cNvSpPr>
          <p:nvPr/>
        </p:nvSpPr>
        <p:spPr bwMode="auto">
          <a:xfrm>
            <a:off x="6705600" y="1981200"/>
            <a:ext cx="2057400" cy="1166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a. </a:t>
            </a:r>
            <a:r>
              <a:rPr lang="en-US" sz="2200" b="1" dirty="0" err="1">
                <a:solidFill>
                  <a:srgbClr val="7030A0"/>
                </a:solidFill>
              </a:rPr>
              <a:t>Melakukan</a:t>
            </a:r>
            <a:r>
              <a:rPr lang="en-US" sz="2200" b="1" dirty="0">
                <a:solidFill>
                  <a:srgbClr val="7030A0"/>
                </a:solidFill>
              </a:rPr>
              <a:t>…</a:t>
            </a:r>
          </a:p>
          <a:p>
            <a:pPr algn="l">
              <a:spcBef>
                <a:spcPts val="0"/>
              </a:spcBef>
            </a:pPr>
            <a:r>
              <a:rPr lang="en-US" sz="2200" b="1" dirty="0">
                <a:solidFill>
                  <a:srgbClr val="7030A0"/>
                </a:solidFill>
              </a:rPr>
              <a:t>b. …</a:t>
            </a:r>
          </a:p>
          <a:p>
            <a:pPr algn="l">
              <a:spcBef>
                <a:spcPts val="0"/>
              </a:spcBef>
            </a:pPr>
            <a:r>
              <a:rPr lang="en-US" sz="2200" b="1" dirty="0">
                <a:solidFill>
                  <a:srgbClr val="7030A0"/>
                </a:solidFill>
              </a:rPr>
              <a:t>c. …</a:t>
            </a:r>
          </a:p>
        </p:txBody>
      </p:sp>
      <p:sp>
        <p:nvSpPr>
          <p:cNvPr id="77" name="Subtitle 2"/>
          <p:cNvSpPr txBox="1">
            <a:spLocks/>
          </p:cNvSpPr>
          <p:nvPr/>
        </p:nvSpPr>
        <p:spPr bwMode="auto">
          <a:xfrm>
            <a:off x="6685128" y="4419602"/>
            <a:ext cx="2057400" cy="1198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x. </a:t>
            </a:r>
            <a:r>
              <a:rPr lang="en-US" sz="2200" b="1" dirty="0" err="1">
                <a:solidFill>
                  <a:srgbClr val="7030A0"/>
                </a:solidFill>
              </a:rPr>
              <a:t>Melakukan</a:t>
            </a:r>
            <a:r>
              <a:rPr lang="en-US" sz="2200" b="1" dirty="0">
                <a:solidFill>
                  <a:srgbClr val="7030A0"/>
                </a:solidFill>
              </a:rPr>
              <a:t>…</a:t>
            </a:r>
          </a:p>
          <a:p>
            <a:pPr algn="l">
              <a:spcBef>
                <a:spcPts val="0"/>
              </a:spcBef>
            </a:pPr>
            <a:r>
              <a:rPr lang="en-US" sz="2200" b="1" dirty="0">
                <a:solidFill>
                  <a:srgbClr val="7030A0"/>
                </a:solidFill>
              </a:rPr>
              <a:t>y. …</a:t>
            </a:r>
          </a:p>
          <a:p>
            <a:pPr algn="l">
              <a:spcBef>
                <a:spcPts val="0"/>
              </a:spcBef>
            </a:pPr>
            <a:r>
              <a:rPr lang="en-US" sz="2200" b="1" dirty="0">
                <a:solidFill>
                  <a:srgbClr val="7030A0"/>
                </a:solidFill>
              </a:rPr>
              <a:t>z. …</a:t>
            </a:r>
          </a:p>
        </p:txBody>
      </p:sp>
      <p:sp>
        <p:nvSpPr>
          <p:cNvPr id="78" name="Subtitle 2"/>
          <p:cNvSpPr txBox="1">
            <a:spLocks/>
          </p:cNvSpPr>
          <p:nvPr/>
        </p:nvSpPr>
        <p:spPr bwMode="auto">
          <a:xfrm>
            <a:off x="6685128" y="5686509"/>
            <a:ext cx="2057400" cy="4856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sz="2200" b="1" dirty="0">
                <a:solidFill>
                  <a:srgbClr val="7030A0"/>
                </a:solidFill>
              </a:rPr>
              <a:t>i.  </a:t>
            </a:r>
            <a:r>
              <a:rPr lang="en-US" sz="2200" b="1" dirty="0" err="1">
                <a:solidFill>
                  <a:srgbClr val="7030A0"/>
                </a:solidFill>
              </a:rPr>
              <a:t>Melakukan</a:t>
            </a:r>
            <a:r>
              <a:rPr lang="en-US" sz="2200" b="1" dirty="0">
                <a:solidFill>
                  <a:srgbClr val="7030A0"/>
                </a:solidFill>
              </a:rPr>
              <a:t>…</a:t>
            </a:r>
          </a:p>
        </p:txBody>
      </p:sp>
      <p:sp>
        <p:nvSpPr>
          <p:cNvPr id="86" name="Right Arrow 85"/>
          <p:cNvSpPr/>
          <p:nvPr/>
        </p:nvSpPr>
        <p:spPr>
          <a:xfrm>
            <a:off x="2161464" y="1371600"/>
            <a:ext cx="3605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a:off x="4009031" y="1371600"/>
            <a:ext cx="3605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6629400" y="1371600"/>
            <a:ext cx="3605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ubtitle 2"/>
          <p:cNvSpPr txBox="1">
            <a:spLocks/>
          </p:cNvSpPr>
          <p:nvPr/>
        </p:nvSpPr>
        <p:spPr bwMode="auto">
          <a:xfrm>
            <a:off x="360528" y="1905000"/>
            <a:ext cx="2611272"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400" b="1" dirty="0">
                <a:solidFill>
                  <a:schemeClr val="tx1"/>
                </a:solidFill>
              </a:rPr>
              <a:t>Core (</a:t>
            </a:r>
            <a:r>
              <a:rPr lang="en-US" sz="2400" b="1" dirty="0" err="1">
                <a:solidFill>
                  <a:schemeClr val="tx1"/>
                </a:solidFill>
              </a:rPr>
              <a:t>substansi</a:t>
            </a:r>
            <a:r>
              <a:rPr lang="en-US" sz="2400" b="1" dirty="0">
                <a:solidFill>
                  <a:schemeClr val="tx1"/>
                </a:solidFill>
              </a:rPr>
              <a:t>)</a:t>
            </a:r>
          </a:p>
          <a:p>
            <a:pPr>
              <a:spcBef>
                <a:spcPts val="0"/>
              </a:spcBef>
            </a:pPr>
            <a:r>
              <a:rPr lang="en-US" sz="2400" b="1" dirty="0">
                <a:solidFill>
                  <a:schemeClr val="tx1"/>
                </a:solidFill>
              </a:rPr>
              <a:t>Distinctive</a:t>
            </a:r>
          </a:p>
        </p:txBody>
      </p:sp>
      <p:sp>
        <p:nvSpPr>
          <p:cNvPr id="93" name="Subtitle 2"/>
          <p:cNvSpPr txBox="1">
            <a:spLocks/>
          </p:cNvSpPr>
          <p:nvPr/>
        </p:nvSpPr>
        <p:spPr bwMode="auto">
          <a:xfrm>
            <a:off x="652099" y="4628368"/>
            <a:ext cx="3134937"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400" b="1" dirty="0" err="1">
                <a:solidFill>
                  <a:srgbClr val="7030A0"/>
                </a:solidFill>
              </a:rPr>
              <a:t>Manajerial</a:t>
            </a:r>
            <a:r>
              <a:rPr lang="en-US" sz="2400" b="1" dirty="0">
                <a:solidFill>
                  <a:srgbClr val="7030A0"/>
                </a:solidFill>
              </a:rPr>
              <a:t> (</a:t>
            </a:r>
            <a:r>
              <a:rPr lang="en-US" sz="2400" b="1" dirty="0" err="1">
                <a:solidFill>
                  <a:srgbClr val="7030A0"/>
                </a:solidFill>
              </a:rPr>
              <a:t>Embeded</a:t>
            </a:r>
            <a:r>
              <a:rPr lang="en-US" sz="2400" b="1" dirty="0">
                <a:solidFill>
                  <a:srgbClr val="7030A0"/>
                </a:solidFill>
              </a:rPr>
              <a:t>)</a:t>
            </a:r>
          </a:p>
        </p:txBody>
      </p:sp>
      <p:cxnSp>
        <p:nvCxnSpPr>
          <p:cNvPr id="94" name="Straight Arrow Connector 93"/>
          <p:cNvCxnSpPr/>
          <p:nvPr/>
        </p:nvCxnSpPr>
        <p:spPr>
          <a:xfrm>
            <a:off x="1666164" y="2719286"/>
            <a:ext cx="0" cy="4049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Subtitle 2"/>
          <p:cNvSpPr txBox="1">
            <a:spLocks/>
          </p:cNvSpPr>
          <p:nvPr/>
        </p:nvSpPr>
        <p:spPr bwMode="auto">
          <a:xfrm>
            <a:off x="1865100" y="5681331"/>
            <a:ext cx="196926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400" b="1" dirty="0" err="1">
                <a:solidFill>
                  <a:srgbClr val="7030A0"/>
                </a:solidFill>
              </a:rPr>
              <a:t>Pendukung</a:t>
            </a:r>
            <a:r>
              <a:rPr lang="en-US" sz="2400" b="1" dirty="0">
                <a:solidFill>
                  <a:srgbClr val="7030A0"/>
                </a:solidFill>
              </a:rPr>
              <a:t> </a:t>
            </a:r>
          </a:p>
        </p:txBody>
      </p:sp>
      <p:sp>
        <p:nvSpPr>
          <p:cNvPr id="33" name="Left Brace 32"/>
          <p:cNvSpPr/>
          <p:nvPr/>
        </p:nvSpPr>
        <p:spPr>
          <a:xfrm>
            <a:off x="3802323" y="5718414"/>
            <a:ext cx="379295" cy="451484"/>
          </a:xfrm>
          <a:prstGeom prst="leftBrace">
            <a:avLst>
              <a:gd name="adj1" fmla="val 8333"/>
              <a:gd name="adj2" fmla="val 4902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6830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730252"/>
          </a:xfrm>
        </p:spPr>
        <p:txBody>
          <a:bodyPr anchor="ctr">
            <a:normAutofit/>
          </a:bodyPr>
          <a:lstStyle/>
          <a:p>
            <a:pPr>
              <a:defRPr/>
            </a:pPr>
            <a:r>
              <a:rPr lang="en-US" sz="2800" b="1" dirty="0">
                <a:latin typeface="Arial" panose="020B0604020202020204" pitchFamily="34" charset="0"/>
                <a:cs typeface="Arial" panose="020B0604020202020204" pitchFamily="34" charset="0"/>
              </a:rPr>
              <a:t>CASCADING PERUMUSAN KEGIATAN</a:t>
            </a:r>
            <a:endParaRPr lang="id-ID" sz="2800" b="1" dirty="0">
              <a:latin typeface="Arial" panose="020B0604020202020204" pitchFamily="34" charset="0"/>
              <a:cs typeface="Arial" panose="020B0604020202020204" pitchFamily="34" charset="0"/>
            </a:endParaRPr>
          </a:p>
        </p:txBody>
      </p:sp>
      <p:sp>
        <p:nvSpPr>
          <p:cNvPr id="24579" name="Subtitle 2"/>
          <p:cNvSpPr>
            <a:spLocks noGrp="1"/>
          </p:cNvSpPr>
          <p:nvPr>
            <p:ph type="subTitle" idx="1"/>
          </p:nvPr>
        </p:nvSpPr>
        <p:spPr>
          <a:xfrm>
            <a:off x="3255128" y="2659813"/>
            <a:ext cx="3672408" cy="576064"/>
          </a:xfrm>
          <a:solidFill>
            <a:srgbClr val="92D050"/>
          </a:solidFill>
          <a:ln>
            <a:solidFill>
              <a:schemeClr val="tx1"/>
            </a:solidFill>
          </a:ln>
        </p:spPr>
        <p:txBody>
          <a:bodyPr anchor="ctr"/>
          <a:lstStyle/>
          <a:p>
            <a:pPr>
              <a:spcBef>
                <a:spcPts val="600"/>
              </a:spcBef>
            </a:pPr>
            <a:r>
              <a:rPr lang="en-US" b="1" dirty="0" err="1">
                <a:solidFill>
                  <a:srgbClr val="7030A0"/>
                </a:solidFill>
              </a:rPr>
              <a:t>Uraian</a:t>
            </a:r>
            <a:r>
              <a:rPr lang="en-US" b="1" dirty="0">
                <a:solidFill>
                  <a:srgbClr val="7030A0"/>
                </a:solidFill>
              </a:rPr>
              <a:t> </a:t>
            </a:r>
            <a:r>
              <a:rPr lang="en-US" b="1" dirty="0" err="1">
                <a:solidFill>
                  <a:srgbClr val="7030A0"/>
                </a:solidFill>
              </a:rPr>
              <a:t>Tugas</a:t>
            </a:r>
            <a:r>
              <a:rPr lang="en-US" b="1" dirty="0">
                <a:solidFill>
                  <a:srgbClr val="7030A0"/>
                </a:solidFill>
              </a:rPr>
              <a:t> (</a:t>
            </a:r>
            <a:r>
              <a:rPr lang="en-US" b="1" dirty="0" err="1">
                <a:solidFill>
                  <a:srgbClr val="7030A0"/>
                </a:solidFill>
              </a:rPr>
              <a:t>Fungsi</a:t>
            </a:r>
            <a:r>
              <a:rPr lang="en-US" b="1" dirty="0">
                <a:solidFill>
                  <a:srgbClr val="7030A0"/>
                </a:solidFill>
              </a:rPr>
              <a:t>)</a:t>
            </a:r>
          </a:p>
        </p:txBody>
      </p:sp>
      <p:sp>
        <p:nvSpPr>
          <p:cNvPr id="4" name="Subtitle 2"/>
          <p:cNvSpPr txBox="1">
            <a:spLocks/>
          </p:cNvSpPr>
          <p:nvPr/>
        </p:nvSpPr>
        <p:spPr bwMode="auto">
          <a:xfrm>
            <a:off x="3255128" y="879939"/>
            <a:ext cx="3672408" cy="576064"/>
          </a:xfrm>
          <a:prstGeom prst="rect">
            <a:avLst/>
          </a:pr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SOTK</a:t>
            </a:r>
          </a:p>
        </p:txBody>
      </p:sp>
      <p:sp>
        <p:nvSpPr>
          <p:cNvPr id="3" name="Down Arrow 2"/>
          <p:cNvSpPr/>
          <p:nvPr/>
        </p:nvSpPr>
        <p:spPr>
          <a:xfrm>
            <a:off x="4828824" y="2387805"/>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6" name="Subtitle 2"/>
          <p:cNvSpPr txBox="1">
            <a:spLocks/>
          </p:cNvSpPr>
          <p:nvPr/>
        </p:nvSpPr>
        <p:spPr bwMode="auto">
          <a:xfrm>
            <a:off x="3255128" y="3556277"/>
            <a:ext cx="3672408" cy="576064"/>
          </a:xfrm>
          <a:prstGeom prst="rect">
            <a:avLst/>
          </a:prstGeom>
          <a:solidFill>
            <a:srgbClr val="FFFF99"/>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Kegiatan</a:t>
            </a:r>
            <a:r>
              <a:rPr lang="en-US" sz="2400" b="1" dirty="0">
                <a:solidFill>
                  <a:srgbClr val="7030A0"/>
                </a:solidFill>
              </a:rPr>
              <a:t> (</a:t>
            </a:r>
            <a:r>
              <a:rPr lang="en-US" sz="2400" b="1" dirty="0" err="1">
                <a:solidFill>
                  <a:srgbClr val="7030A0"/>
                </a:solidFill>
              </a:rPr>
              <a:t>Riil</a:t>
            </a:r>
            <a:r>
              <a:rPr lang="en-US" sz="2400" b="1" dirty="0">
                <a:solidFill>
                  <a:srgbClr val="7030A0"/>
                </a:solidFill>
              </a:rPr>
              <a:t>)</a:t>
            </a:r>
          </a:p>
        </p:txBody>
      </p:sp>
      <p:sp>
        <p:nvSpPr>
          <p:cNvPr id="9" name="Subtitle 2"/>
          <p:cNvSpPr txBox="1">
            <a:spLocks/>
          </p:cNvSpPr>
          <p:nvPr/>
        </p:nvSpPr>
        <p:spPr bwMode="auto">
          <a:xfrm>
            <a:off x="3255128" y="4470828"/>
            <a:ext cx="3672408" cy="432048"/>
          </a:xfrm>
          <a:prstGeom prst="rect">
            <a:avLst/>
          </a:prstGeom>
          <a:solidFill>
            <a:schemeClr val="accent3">
              <a:lumMod val="40000"/>
              <a:lumOff val="60000"/>
            </a:schemeClr>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Output (Final)</a:t>
            </a:r>
          </a:p>
        </p:txBody>
      </p:sp>
      <p:sp>
        <p:nvSpPr>
          <p:cNvPr id="10" name="Down Arrow 9"/>
          <p:cNvSpPr/>
          <p:nvPr/>
        </p:nvSpPr>
        <p:spPr>
          <a:xfrm>
            <a:off x="4828824" y="3291349"/>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15" name="Down Arrow 14"/>
          <p:cNvSpPr/>
          <p:nvPr/>
        </p:nvSpPr>
        <p:spPr>
          <a:xfrm>
            <a:off x="4846712" y="4190335"/>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19" name="Subtitle 2"/>
          <p:cNvSpPr txBox="1">
            <a:spLocks/>
          </p:cNvSpPr>
          <p:nvPr/>
        </p:nvSpPr>
        <p:spPr bwMode="auto">
          <a:xfrm>
            <a:off x="3255128" y="1762837"/>
            <a:ext cx="3672408" cy="576064"/>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Tugas</a:t>
            </a:r>
            <a:endParaRPr lang="en-US" sz="2400" b="1" dirty="0">
              <a:solidFill>
                <a:srgbClr val="7030A0"/>
              </a:solidFill>
            </a:endParaRPr>
          </a:p>
        </p:txBody>
      </p:sp>
      <p:sp>
        <p:nvSpPr>
          <p:cNvPr id="20" name="Down Arrow 19"/>
          <p:cNvSpPr/>
          <p:nvPr/>
        </p:nvSpPr>
        <p:spPr>
          <a:xfrm>
            <a:off x="4828824" y="1510970"/>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12" name="Subtitle 2"/>
          <p:cNvSpPr txBox="1">
            <a:spLocks/>
          </p:cNvSpPr>
          <p:nvPr/>
        </p:nvSpPr>
        <p:spPr bwMode="auto">
          <a:xfrm>
            <a:off x="3271048" y="5237231"/>
            <a:ext cx="3672408" cy="576064"/>
          </a:xfrm>
          <a:prstGeom prst="rect">
            <a:avLst/>
          </a:prstGeom>
          <a:solidFill>
            <a:srgbClr val="FFFF99"/>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Tahapan</a:t>
            </a:r>
            <a:r>
              <a:rPr lang="en-US" sz="2400" b="1" dirty="0">
                <a:solidFill>
                  <a:srgbClr val="7030A0"/>
                </a:solidFill>
              </a:rPr>
              <a:t>/</a:t>
            </a:r>
            <a:r>
              <a:rPr lang="en-US" sz="2400" b="1" dirty="0" err="1">
                <a:solidFill>
                  <a:srgbClr val="7030A0"/>
                </a:solidFill>
              </a:rPr>
              <a:t>Rincian</a:t>
            </a:r>
            <a:r>
              <a:rPr lang="en-US" sz="2400" b="1" dirty="0">
                <a:solidFill>
                  <a:srgbClr val="7030A0"/>
                </a:solidFill>
              </a:rPr>
              <a:t> </a:t>
            </a:r>
            <a:r>
              <a:rPr lang="en-US" sz="2400" b="1" dirty="0" err="1">
                <a:solidFill>
                  <a:srgbClr val="7030A0"/>
                </a:solidFill>
              </a:rPr>
              <a:t>Kegiatan</a:t>
            </a:r>
            <a:endParaRPr lang="en-US" sz="2400" b="1" dirty="0">
              <a:solidFill>
                <a:srgbClr val="7030A0"/>
              </a:solidFill>
            </a:endParaRPr>
          </a:p>
        </p:txBody>
      </p:sp>
      <p:sp>
        <p:nvSpPr>
          <p:cNvPr id="13" name="Subtitle 2"/>
          <p:cNvSpPr txBox="1">
            <a:spLocks/>
          </p:cNvSpPr>
          <p:nvPr/>
        </p:nvSpPr>
        <p:spPr bwMode="auto">
          <a:xfrm>
            <a:off x="3271048" y="6165430"/>
            <a:ext cx="3672408" cy="432048"/>
          </a:xfrm>
          <a:prstGeom prst="rect">
            <a:avLst/>
          </a:prstGeom>
          <a:solidFill>
            <a:schemeClr val="accent3">
              <a:lumMod val="40000"/>
              <a:lumOff val="60000"/>
            </a:schemeClr>
          </a:solidFill>
          <a:ln>
            <a:solidFill>
              <a:schemeClr val="tx1"/>
            </a:solid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Output (</a:t>
            </a:r>
            <a:r>
              <a:rPr lang="en-US" sz="2400" b="1" dirty="0" err="1">
                <a:solidFill>
                  <a:srgbClr val="7030A0"/>
                </a:solidFill>
              </a:rPr>
              <a:t>Parsial</a:t>
            </a:r>
            <a:r>
              <a:rPr lang="en-US" sz="2400" b="1" dirty="0">
                <a:solidFill>
                  <a:srgbClr val="7030A0"/>
                </a:solidFill>
              </a:rPr>
              <a:t>)</a:t>
            </a:r>
          </a:p>
        </p:txBody>
      </p:sp>
      <p:sp>
        <p:nvSpPr>
          <p:cNvPr id="14" name="Down Arrow 13"/>
          <p:cNvSpPr/>
          <p:nvPr/>
        </p:nvSpPr>
        <p:spPr>
          <a:xfrm>
            <a:off x="4862632" y="5884937"/>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16" name="Down Arrow 15"/>
          <p:cNvSpPr/>
          <p:nvPr/>
        </p:nvSpPr>
        <p:spPr>
          <a:xfrm>
            <a:off x="4848984" y="4956884"/>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sp>
        <p:nvSpPr>
          <p:cNvPr id="17" name="Subtitle 2"/>
          <p:cNvSpPr txBox="1">
            <a:spLocks/>
          </p:cNvSpPr>
          <p:nvPr/>
        </p:nvSpPr>
        <p:spPr bwMode="auto">
          <a:xfrm>
            <a:off x="448055" y="879938"/>
            <a:ext cx="2222719" cy="847055"/>
          </a:xfrm>
          <a:prstGeom prst="rect">
            <a:avLst/>
          </a:prstGeom>
          <a:solidFill>
            <a:srgbClr val="FFC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chemeClr val="tx1"/>
                </a:solidFill>
              </a:rPr>
              <a:t>MANDAT PER-UU-AN</a:t>
            </a:r>
          </a:p>
        </p:txBody>
      </p:sp>
      <p:sp>
        <p:nvSpPr>
          <p:cNvPr id="18" name="Down Arrow 17"/>
          <p:cNvSpPr/>
          <p:nvPr/>
        </p:nvSpPr>
        <p:spPr>
          <a:xfrm rot="16200000">
            <a:off x="2714214" y="1061315"/>
            <a:ext cx="50405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2400">
              <a:solidFill>
                <a:prstClr val="white"/>
              </a:solidFill>
            </a:endParaRPr>
          </a:p>
        </p:txBody>
      </p:sp>
      <p:cxnSp>
        <p:nvCxnSpPr>
          <p:cNvPr id="7" name="Elbow Connector 6"/>
          <p:cNvCxnSpPr>
            <a:cxnSpLocks/>
            <a:stCxn id="17" idx="2"/>
            <a:endCxn id="6" idx="1"/>
          </p:cNvCxnSpPr>
          <p:nvPr/>
        </p:nvCxnSpPr>
        <p:spPr>
          <a:xfrm rot="16200000" flipH="1">
            <a:off x="1348613" y="1937794"/>
            <a:ext cx="2117316" cy="1695713"/>
          </a:xfrm>
          <a:prstGeom prst="bentConnector2">
            <a:avLst/>
          </a:prstGeom>
          <a:ln w="28575">
            <a:headEnd type="none"/>
            <a:tailEnd type="arrow"/>
          </a:ln>
        </p:spPr>
        <p:style>
          <a:lnRef idx="1">
            <a:schemeClr val="accent1"/>
          </a:lnRef>
          <a:fillRef idx="0">
            <a:schemeClr val="accent1"/>
          </a:fillRef>
          <a:effectRef idx="0">
            <a:schemeClr val="accent1"/>
          </a:effectRef>
          <a:fontRef idx="minor">
            <a:schemeClr val="tx1"/>
          </a:fontRef>
        </p:style>
      </p:cxnSp>
      <p:sp>
        <p:nvSpPr>
          <p:cNvPr id="5" name="Right Brace 4"/>
          <p:cNvSpPr/>
          <p:nvPr/>
        </p:nvSpPr>
        <p:spPr>
          <a:xfrm>
            <a:off x="7056330" y="1762838"/>
            <a:ext cx="388307" cy="314003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7056330" y="5262432"/>
            <a:ext cx="388307" cy="133504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ubtitle 2"/>
          <p:cNvSpPr txBox="1">
            <a:spLocks/>
          </p:cNvSpPr>
          <p:nvPr/>
        </p:nvSpPr>
        <p:spPr bwMode="auto">
          <a:xfrm>
            <a:off x="7553643" y="3044824"/>
            <a:ext cx="1476656" cy="576064"/>
          </a:xfrm>
          <a:prstGeom prst="rect">
            <a:avLst/>
          </a:prstGeom>
          <a:noFill/>
          <a:ln>
            <a:no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a:solidFill>
                  <a:srgbClr val="7030A0"/>
                </a:solidFill>
              </a:rPr>
              <a:t>Unit </a:t>
            </a:r>
            <a:r>
              <a:rPr lang="en-US" sz="2400" b="1" dirty="0" err="1">
                <a:solidFill>
                  <a:srgbClr val="7030A0"/>
                </a:solidFill>
              </a:rPr>
              <a:t>Kerja</a:t>
            </a:r>
            <a:r>
              <a:rPr lang="en-US" sz="2400" b="1" dirty="0">
                <a:solidFill>
                  <a:srgbClr val="7030A0"/>
                </a:solidFill>
              </a:rPr>
              <a:t> </a:t>
            </a:r>
          </a:p>
        </p:txBody>
      </p:sp>
      <p:sp>
        <p:nvSpPr>
          <p:cNvPr id="23" name="Subtitle 2"/>
          <p:cNvSpPr txBox="1">
            <a:spLocks/>
          </p:cNvSpPr>
          <p:nvPr/>
        </p:nvSpPr>
        <p:spPr bwMode="auto">
          <a:xfrm>
            <a:off x="7455523" y="5589690"/>
            <a:ext cx="1476656" cy="576064"/>
          </a:xfrm>
          <a:prstGeom prst="rect">
            <a:avLst/>
          </a:prstGeom>
          <a:noFill/>
          <a:ln>
            <a:noFill/>
          </a:ln>
        </p:spPr>
        <p:txBody>
          <a:bodyPr vert="horz" wrap="square" lIns="91440" tIns="45720" rIns="91440" bIns="45720" numCol="1" anchor="ctr"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pPr>
            <a:r>
              <a:rPr lang="en-US" sz="2400" b="1" dirty="0" err="1">
                <a:solidFill>
                  <a:srgbClr val="7030A0"/>
                </a:solidFill>
              </a:rPr>
              <a:t>Jabatan</a:t>
            </a:r>
            <a:endParaRPr lang="en-US" sz="2400" b="1" dirty="0">
              <a:solidFill>
                <a:srgbClr val="7030A0"/>
              </a:solidFill>
            </a:endParaRPr>
          </a:p>
        </p:txBody>
      </p:sp>
    </p:spTree>
    <p:extLst>
      <p:ext uri="{BB962C8B-B14F-4D97-AF65-F5344CB8AC3E}">
        <p14:creationId xmlns:p14="http://schemas.microsoft.com/office/powerpoint/2010/main" val="3963688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09729" y="365126"/>
            <a:ext cx="8997695" cy="5757442"/>
          </a:xfrm>
          <a:prstGeom prst="rect">
            <a:avLst/>
          </a:prstGeom>
        </p:spPr>
      </p:pic>
    </p:spTree>
    <p:extLst>
      <p:ext uri="{BB962C8B-B14F-4D97-AF65-F5344CB8AC3E}">
        <p14:creationId xmlns:p14="http://schemas.microsoft.com/office/powerpoint/2010/main" val="127298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09728" y="365125"/>
            <a:ext cx="8860536" cy="5757442"/>
          </a:xfrm>
          <a:prstGeom prst="rect">
            <a:avLst/>
          </a:prstGeom>
        </p:spPr>
      </p:pic>
      <p:sp>
        <p:nvSpPr>
          <p:cNvPr id="4" name="Oval Callout 3"/>
          <p:cNvSpPr/>
          <p:nvPr/>
        </p:nvSpPr>
        <p:spPr>
          <a:xfrm>
            <a:off x="36575" y="3482399"/>
            <a:ext cx="2234127" cy="1037790"/>
          </a:xfrm>
          <a:prstGeom prst="wedgeEllipseCallout">
            <a:avLst>
              <a:gd name="adj1" fmla="val -14395"/>
              <a:gd name="adj2" fmla="val -12850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tugas</a:t>
            </a:r>
            <a:r>
              <a:rPr lang="en-US" dirty="0">
                <a:solidFill>
                  <a:schemeClr val="tx1"/>
                </a:solidFill>
              </a:rPr>
              <a:t> yang </a:t>
            </a:r>
            <a:r>
              <a:rPr lang="en-US" dirty="0" err="1">
                <a:solidFill>
                  <a:schemeClr val="tx1"/>
                </a:solidFill>
              </a:rPr>
              <a:t>ada</a:t>
            </a:r>
            <a:r>
              <a:rPr lang="en-US" dirty="0">
                <a:solidFill>
                  <a:schemeClr val="tx1"/>
                </a:solidFill>
              </a:rPr>
              <a:t> di SOTK</a:t>
            </a:r>
          </a:p>
        </p:txBody>
      </p:sp>
      <p:sp>
        <p:nvSpPr>
          <p:cNvPr id="6" name="Oval Callout 5"/>
          <p:cNvSpPr/>
          <p:nvPr/>
        </p:nvSpPr>
        <p:spPr>
          <a:xfrm>
            <a:off x="1475984" y="906167"/>
            <a:ext cx="2386209" cy="973855"/>
          </a:xfrm>
          <a:prstGeom prst="wedgeEllipseCallout">
            <a:avLst>
              <a:gd name="adj1" fmla="val -41863"/>
              <a:gd name="adj2" fmla="val 1497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fungsi</a:t>
            </a:r>
            <a:r>
              <a:rPr lang="en-US" dirty="0">
                <a:solidFill>
                  <a:schemeClr val="tx1"/>
                </a:solidFill>
              </a:rPr>
              <a:t> yang </a:t>
            </a:r>
            <a:r>
              <a:rPr lang="en-US" dirty="0" err="1">
                <a:solidFill>
                  <a:schemeClr val="tx1"/>
                </a:solidFill>
              </a:rPr>
              <a:t>ada</a:t>
            </a:r>
            <a:r>
              <a:rPr lang="en-US" dirty="0">
                <a:solidFill>
                  <a:schemeClr val="tx1"/>
                </a:solidFill>
              </a:rPr>
              <a:t> di SOTK</a:t>
            </a:r>
          </a:p>
        </p:txBody>
      </p:sp>
      <p:sp>
        <p:nvSpPr>
          <p:cNvPr id="7" name="Oval Callout 6"/>
          <p:cNvSpPr/>
          <p:nvPr/>
        </p:nvSpPr>
        <p:spPr>
          <a:xfrm>
            <a:off x="1653436" y="4754693"/>
            <a:ext cx="2918564" cy="1037790"/>
          </a:xfrm>
          <a:prstGeom prst="wedgeEllipseCallout">
            <a:avLst>
              <a:gd name="adj1" fmla="val -14395"/>
              <a:gd name="adj2" fmla="val -128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Diisi</a:t>
            </a:r>
            <a:r>
              <a:rPr lang="en-US" dirty="0"/>
              <a:t> </a:t>
            </a:r>
            <a:r>
              <a:rPr lang="en-US" dirty="0" err="1"/>
              <a:t>dengan</a:t>
            </a:r>
            <a:r>
              <a:rPr lang="en-US" dirty="0"/>
              <a:t>  </a:t>
            </a:r>
            <a:r>
              <a:rPr lang="en-US" dirty="0" err="1"/>
              <a:t>Kegiatan</a:t>
            </a:r>
            <a:r>
              <a:rPr lang="en-US" dirty="0"/>
              <a:t> </a:t>
            </a:r>
            <a:r>
              <a:rPr lang="en-US" dirty="0" err="1"/>
              <a:t>Riil</a:t>
            </a:r>
            <a:r>
              <a:rPr lang="en-US" dirty="0"/>
              <a:t> Unit </a:t>
            </a:r>
            <a:r>
              <a:rPr lang="en-US" dirty="0" err="1"/>
              <a:t>Kerja</a:t>
            </a:r>
            <a:endParaRPr lang="en-US" dirty="0"/>
          </a:p>
        </p:txBody>
      </p:sp>
      <p:sp>
        <p:nvSpPr>
          <p:cNvPr id="8" name="Oval Callout 7"/>
          <p:cNvSpPr/>
          <p:nvPr/>
        </p:nvSpPr>
        <p:spPr>
          <a:xfrm>
            <a:off x="3087666" y="2753840"/>
            <a:ext cx="2918564" cy="1037790"/>
          </a:xfrm>
          <a:prstGeom prst="wedgeEllipseCallout">
            <a:avLst>
              <a:gd name="adj1" fmla="val -34137"/>
              <a:gd name="adj2" fmla="val -6453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Output Unit </a:t>
            </a:r>
            <a:r>
              <a:rPr lang="en-US" dirty="0" err="1">
                <a:solidFill>
                  <a:schemeClr val="tx1"/>
                </a:solidFill>
              </a:rPr>
              <a:t>Kerja</a:t>
            </a:r>
            <a:endParaRPr lang="en-US" dirty="0">
              <a:solidFill>
                <a:schemeClr val="tx1"/>
              </a:solidFill>
            </a:endParaRPr>
          </a:p>
        </p:txBody>
      </p:sp>
      <p:sp>
        <p:nvSpPr>
          <p:cNvPr id="10" name="Oval Callout 9"/>
          <p:cNvSpPr/>
          <p:nvPr/>
        </p:nvSpPr>
        <p:spPr>
          <a:xfrm>
            <a:off x="4833223" y="3859098"/>
            <a:ext cx="2657341" cy="2075580"/>
          </a:xfrm>
          <a:prstGeom prst="wedgeEllipseCallout">
            <a:avLst>
              <a:gd name="adj1" fmla="val -33708"/>
              <a:gd name="adj2" fmla="val -506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Tahapan</a:t>
            </a:r>
            <a:r>
              <a:rPr lang="en-US" dirty="0">
                <a:solidFill>
                  <a:schemeClr val="tx1"/>
                </a:solidFill>
              </a:rPr>
              <a:t> </a:t>
            </a:r>
            <a:r>
              <a:rPr lang="en-US" dirty="0" err="1">
                <a:solidFill>
                  <a:schemeClr val="tx1"/>
                </a:solidFill>
              </a:rPr>
              <a:t>kegiatan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kegiatan</a:t>
            </a:r>
            <a:r>
              <a:rPr lang="en-US" dirty="0">
                <a:solidFill>
                  <a:schemeClr val="tx1"/>
                </a:solidFill>
              </a:rPr>
              <a:t> </a:t>
            </a:r>
            <a:r>
              <a:rPr lang="en-US" dirty="0" err="1">
                <a:solidFill>
                  <a:schemeClr val="tx1"/>
                </a:solidFill>
              </a:rPr>
              <a:t>tunggal</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rincian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kelompok</a:t>
            </a:r>
            <a:r>
              <a:rPr lang="en-US" dirty="0">
                <a:solidFill>
                  <a:schemeClr val="tx1"/>
                </a:solidFill>
              </a:rPr>
              <a:t> </a:t>
            </a:r>
            <a:r>
              <a:rPr lang="en-US" dirty="0" err="1">
                <a:solidFill>
                  <a:schemeClr val="tx1"/>
                </a:solidFill>
              </a:rPr>
              <a:t>kegiatan</a:t>
            </a:r>
            <a:endParaRPr lang="en-US" dirty="0">
              <a:solidFill>
                <a:schemeClr val="tx1"/>
              </a:solidFill>
            </a:endParaRPr>
          </a:p>
        </p:txBody>
      </p:sp>
      <p:sp>
        <p:nvSpPr>
          <p:cNvPr id="11" name="Oval Callout 10"/>
          <p:cNvSpPr/>
          <p:nvPr/>
        </p:nvSpPr>
        <p:spPr>
          <a:xfrm>
            <a:off x="5675273" y="386763"/>
            <a:ext cx="2386209" cy="1438862"/>
          </a:xfrm>
          <a:prstGeom prst="wedgeEllipseCallout">
            <a:avLst>
              <a:gd name="adj1" fmla="val 15355"/>
              <a:gd name="adj2" fmla="val 11488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Output per </a:t>
            </a:r>
            <a:r>
              <a:rPr lang="en-US" dirty="0" err="1">
                <a:solidFill>
                  <a:schemeClr val="tx1"/>
                </a:solidFill>
              </a:rPr>
              <a:t>tahapan</a:t>
            </a:r>
            <a:r>
              <a:rPr lang="en-US" dirty="0">
                <a:solidFill>
                  <a:schemeClr val="tx1"/>
                </a:solidFill>
              </a:rPr>
              <a:t> </a:t>
            </a:r>
            <a:r>
              <a:rPr lang="en-US" dirty="0" err="1">
                <a:solidFill>
                  <a:schemeClr val="tx1"/>
                </a:solidFill>
              </a:rPr>
              <a:t>atau</a:t>
            </a:r>
            <a:r>
              <a:rPr lang="en-US" dirty="0">
                <a:solidFill>
                  <a:schemeClr val="tx1"/>
                </a:solidFill>
              </a:rPr>
              <a:t> </a:t>
            </a:r>
            <a:r>
              <a:rPr lang="en-US" dirty="0" err="1">
                <a:solidFill>
                  <a:schemeClr val="tx1"/>
                </a:solidFill>
              </a:rPr>
              <a:t>rincian</a:t>
            </a:r>
            <a:r>
              <a:rPr lang="en-US" dirty="0">
                <a:solidFill>
                  <a:schemeClr val="tx1"/>
                </a:solidFill>
              </a:rPr>
              <a:t> </a:t>
            </a:r>
            <a:r>
              <a:rPr lang="en-US" dirty="0" err="1">
                <a:solidFill>
                  <a:schemeClr val="tx1"/>
                </a:solidFill>
              </a:rPr>
              <a:t>kegiatan</a:t>
            </a:r>
            <a:endParaRPr lang="en-US" dirty="0">
              <a:solidFill>
                <a:schemeClr val="tx1"/>
              </a:solidFill>
            </a:endParaRPr>
          </a:p>
        </p:txBody>
      </p:sp>
      <p:sp>
        <p:nvSpPr>
          <p:cNvPr id="12" name="Oval Callout 11"/>
          <p:cNvSpPr/>
          <p:nvPr/>
        </p:nvSpPr>
        <p:spPr>
          <a:xfrm>
            <a:off x="6851948" y="2889175"/>
            <a:ext cx="2234127" cy="1410260"/>
          </a:xfrm>
          <a:prstGeom prst="wedgeEllipseCallout">
            <a:avLst>
              <a:gd name="adj1" fmla="val 23229"/>
              <a:gd name="adj2" fmla="val -68006"/>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Diisi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aktor</a:t>
            </a:r>
            <a:r>
              <a:rPr lang="en-US" dirty="0">
                <a:solidFill>
                  <a:schemeClr val="tx1"/>
                </a:solidFill>
              </a:rPr>
              <a:t> yang </a:t>
            </a:r>
            <a:r>
              <a:rPr lang="en-US" dirty="0" err="1">
                <a:solidFill>
                  <a:schemeClr val="tx1"/>
                </a:solidFill>
              </a:rPr>
              <a:t>melaksanakan</a:t>
            </a:r>
            <a:r>
              <a:rPr lang="en-US" dirty="0">
                <a:solidFill>
                  <a:schemeClr val="tx1"/>
                </a:solidFill>
              </a:rPr>
              <a:t> </a:t>
            </a:r>
            <a:r>
              <a:rPr lang="en-US" dirty="0" err="1">
                <a:solidFill>
                  <a:schemeClr val="tx1"/>
                </a:solidFill>
              </a:rPr>
              <a:t>tahapan</a:t>
            </a:r>
            <a:r>
              <a:rPr lang="en-US" dirty="0">
                <a:solidFill>
                  <a:schemeClr val="tx1"/>
                </a:solidFill>
              </a:rPr>
              <a:t>/</a:t>
            </a:r>
            <a:r>
              <a:rPr lang="en-US" dirty="0" err="1">
                <a:solidFill>
                  <a:schemeClr val="tx1"/>
                </a:solidFill>
              </a:rPr>
              <a:t>rincian</a:t>
            </a:r>
            <a:r>
              <a:rPr lang="en-US" dirty="0">
                <a:solidFill>
                  <a:schemeClr val="tx1"/>
                </a:solidFill>
              </a:rPr>
              <a:t> </a:t>
            </a:r>
            <a:r>
              <a:rPr lang="en-US" dirty="0" err="1">
                <a:solidFill>
                  <a:schemeClr val="tx1"/>
                </a:solidFill>
              </a:rPr>
              <a:t>kegiatan</a:t>
            </a:r>
            <a:endParaRPr lang="en-US" dirty="0">
              <a:solidFill>
                <a:schemeClr val="tx1"/>
              </a:solidFill>
            </a:endParaRPr>
          </a:p>
        </p:txBody>
      </p:sp>
    </p:spTree>
    <p:extLst>
      <p:ext uri="{BB962C8B-B14F-4D97-AF65-F5344CB8AC3E}">
        <p14:creationId xmlns:p14="http://schemas.microsoft.com/office/powerpoint/2010/main" val="206451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685800" y="189622"/>
            <a:ext cx="8570495" cy="1079500"/>
          </a:xfrm>
        </p:spPr>
        <p:txBody>
          <a:bodyPr anchor="ctr">
            <a:noAutofit/>
          </a:bodyPr>
          <a:lstStyle/>
          <a:p>
            <a:pPr eaLnBrk="1" hangingPunct="1"/>
            <a:r>
              <a:rPr lang="en-US" sz="3200" b="1" dirty="0">
                <a:latin typeface="Arial" panose="020B0604020202020204" pitchFamily="34" charset="0"/>
                <a:cs typeface="Arial" panose="020B0604020202020204" pitchFamily="34" charset="0"/>
              </a:rPr>
              <a:t>UNSUR DALAM RKA-KL/DIPA</a:t>
            </a:r>
            <a:endParaRPr lang="id-ID" sz="3200" b="1" dirty="0">
              <a:latin typeface="Arial" panose="020B0604020202020204" pitchFamily="34" charset="0"/>
              <a:cs typeface="Arial" panose="020B0604020202020204" pitchFamily="34" charset="0"/>
            </a:endParaRPr>
          </a:p>
        </p:txBody>
      </p:sp>
      <p:sp>
        <p:nvSpPr>
          <p:cNvPr id="24579" name="Subtitle 2"/>
          <p:cNvSpPr>
            <a:spLocks noGrp="1"/>
          </p:cNvSpPr>
          <p:nvPr>
            <p:ph type="subTitle" idx="1"/>
          </p:nvPr>
        </p:nvSpPr>
        <p:spPr>
          <a:xfrm>
            <a:off x="557784" y="1418972"/>
            <a:ext cx="8238744" cy="4972684"/>
          </a:xfrm>
        </p:spPr>
        <p:txBody>
          <a:bodyPr>
            <a:normAutofit fontScale="85000" lnSpcReduction="20000"/>
          </a:bodyPr>
          <a:lstStyle/>
          <a:p>
            <a:pPr marL="571500" indent="-571500" algn="just">
              <a:spcBef>
                <a:spcPts val="600"/>
              </a:spcBef>
              <a:spcAft>
                <a:spcPts val="600"/>
              </a:spcAft>
              <a:buFont typeface="Wingdings 2" pitchFamily="18" charset="2"/>
              <a:buChar char="R"/>
              <a:defRPr/>
            </a:pPr>
            <a:r>
              <a:rPr lang="en-US" sz="2800" b="1" dirty="0">
                <a:solidFill>
                  <a:srgbClr val="FF0000"/>
                </a:solidFill>
              </a:rPr>
              <a:t>Program (Kumpulan-Kumpulan-</a:t>
            </a:r>
            <a:r>
              <a:rPr lang="en-US" sz="2800" b="1" dirty="0" err="1">
                <a:solidFill>
                  <a:srgbClr val="FF0000"/>
                </a:solidFill>
              </a:rPr>
              <a:t>Kegiatan</a:t>
            </a:r>
            <a:r>
              <a:rPr lang="en-US" sz="2800" b="1" dirty="0">
                <a:solidFill>
                  <a:srgbClr val="FF0000"/>
                </a:solidFill>
              </a:rPr>
              <a:t>---KKK) </a:t>
            </a:r>
            <a:r>
              <a:rPr lang="en-US" sz="2800" b="1" dirty="0">
                <a:solidFill>
                  <a:srgbClr val="FF0000"/>
                </a:solidFill>
                <a:sym typeface="Wingdings" panose="05000000000000000000" pitchFamily="2" charset="2"/>
              </a:rPr>
              <a:t> </a:t>
            </a:r>
            <a:r>
              <a:rPr lang="en-US" sz="2800" b="1" dirty="0" err="1">
                <a:solidFill>
                  <a:srgbClr val="FF0000"/>
                </a:solidFill>
                <a:sym typeface="Wingdings" panose="05000000000000000000" pitchFamily="2" charset="2"/>
              </a:rPr>
              <a:t>Eselon</a:t>
            </a:r>
            <a:r>
              <a:rPr lang="en-US" sz="2800" b="1" dirty="0">
                <a:solidFill>
                  <a:srgbClr val="FF0000"/>
                </a:solidFill>
                <a:sym typeface="Wingdings" panose="05000000000000000000" pitchFamily="2" charset="2"/>
              </a:rPr>
              <a:t> I (048.01.06)</a:t>
            </a:r>
            <a:endParaRPr lang="en-US" sz="2800" b="1" dirty="0">
              <a:solidFill>
                <a:srgbClr val="FF0000"/>
              </a:solidFill>
            </a:endParaRPr>
          </a:p>
          <a:p>
            <a:pPr marL="571500" indent="-571500" algn="just">
              <a:spcBef>
                <a:spcPts val="600"/>
              </a:spcBef>
              <a:spcAft>
                <a:spcPts val="600"/>
              </a:spcAft>
              <a:buFont typeface="Wingdings 2" pitchFamily="18" charset="2"/>
              <a:buChar char="R"/>
              <a:defRPr/>
            </a:pPr>
            <a:r>
              <a:rPr lang="en-US" sz="2800" b="1" dirty="0" err="1">
                <a:solidFill>
                  <a:srgbClr val="002060"/>
                </a:solidFill>
              </a:rPr>
              <a:t>Indikator</a:t>
            </a:r>
            <a:r>
              <a:rPr lang="en-US" sz="2800" b="1" dirty="0">
                <a:solidFill>
                  <a:srgbClr val="002060"/>
                </a:solidFill>
              </a:rPr>
              <a:t> (2833)</a:t>
            </a:r>
          </a:p>
          <a:p>
            <a:pPr marL="571500" indent="-571500" algn="just">
              <a:spcBef>
                <a:spcPts val="600"/>
              </a:spcBef>
              <a:spcAft>
                <a:spcPts val="600"/>
              </a:spcAft>
              <a:buFont typeface="Wingdings 2" pitchFamily="18" charset="2"/>
              <a:buChar char="R"/>
              <a:defRPr/>
            </a:pPr>
            <a:r>
              <a:rPr lang="en-US" sz="2800" b="1" dirty="0">
                <a:solidFill>
                  <a:srgbClr val="FF0000"/>
                </a:solidFill>
              </a:rPr>
              <a:t>Output (2833.01)</a:t>
            </a:r>
          </a:p>
          <a:p>
            <a:pPr marL="571500" indent="-571500" algn="just">
              <a:spcBef>
                <a:spcPts val="600"/>
              </a:spcBef>
              <a:spcAft>
                <a:spcPts val="600"/>
              </a:spcAft>
              <a:buFont typeface="Wingdings 2" pitchFamily="18" charset="2"/>
              <a:buChar char="R"/>
              <a:defRPr/>
            </a:pPr>
            <a:r>
              <a:rPr lang="en-US" sz="2800" b="1" dirty="0" err="1">
                <a:solidFill>
                  <a:srgbClr val="002060"/>
                </a:solidFill>
              </a:rPr>
              <a:t>Kegiatan</a:t>
            </a:r>
            <a:r>
              <a:rPr lang="en-US" sz="2800" b="1" dirty="0">
                <a:solidFill>
                  <a:srgbClr val="002060"/>
                </a:solidFill>
              </a:rPr>
              <a:t> (Kumpulan-</a:t>
            </a:r>
            <a:r>
              <a:rPr lang="en-US" sz="2800" b="1" dirty="0" err="1">
                <a:solidFill>
                  <a:srgbClr val="002060"/>
                </a:solidFill>
              </a:rPr>
              <a:t>Kegiatan</a:t>
            </a:r>
            <a:r>
              <a:rPr lang="en-US" sz="2800" b="1" dirty="0">
                <a:solidFill>
                  <a:srgbClr val="002060"/>
                </a:solidFill>
              </a:rPr>
              <a:t>---KK) </a:t>
            </a:r>
            <a:r>
              <a:rPr lang="en-US" sz="2800" b="1" dirty="0">
                <a:solidFill>
                  <a:srgbClr val="002060"/>
                </a:solidFill>
                <a:sym typeface="Wingdings" panose="05000000000000000000" pitchFamily="2" charset="2"/>
              </a:rPr>
              <a:t> </a:t>
            </a:r>
            <a:r>
              <a:rPr lang="en-US" sz="2800" b="1" dirty="0" err="1">
                <a:solidFill>
                  <a:srgbClr val="002060"/>
                </a:solidFill>
                <a:sym typeface="Wingdings" panose="05000000000000000000" pitchFamily="2" charset="2"/>
              </a:rPr>
              <a:t>Eselon</a:t>
            </a:r>
            <a:r>
              <a:rPr lang="en-US" sz="2800" b="1" dirty="0">
                <a:solidFill>
                  <a:srgbClr val="002060"/>
                </a:solidFill>
                <a:sym typeface="Wingdings" panose="05000000000000000000" pitchFamily="2" charset="2"/>
              </a:rPr>
              <a:t> II (2833.01)</a:t>
            </a:r>
            <a:endParaRPr lang="en-US" sz="2800" b="1" dirty="0">
              <a:solidFill>
                <a:srgbClr val="002060"/>
              </a:solidFill>
            </a:endParaRPr>
          </a:p>
          <a:p>
            <a:pPr marL="571500" indent="-571500" algn="just">
              <a:spcBef>
                <a:spcPts val="600"/>
              </a:spcBef>
              <a:spcAft>
                <a:spcPts val="600"/>
              </a:spcAft>
              <a:buFont typeface="Wingdings 2" pitchFamily="18" charset="2"/>
              <a:buChar char="R"/>
              <a:defRPr/>
            </a:pPr>
            <a:r>
              <a:rPr lang="en-US" sz="2800" b="1" dirty="0">
                <a:solidFill>
                  <a:srgbClr val="FF0000"/>
                </a:solidFill>
              </a:rPr>
              <a:t>Sub </a:t>
            </a:r>
            <a:r>
              <a:rPr lang="en-US" sz="2800" b="1" dirty="0" err="1">
                <a:solidFill>
                  <a:srgbClr val="FF0000"/>
                </a:solidFill>
              </a:rPr>
              <a:t>Kegiatan</a:t>
            </a:r>
            <a:r>
              <a:rPr lang="en-US" sz="2800" b="1" dirty="0">
                <a:solidFill>
                  <a:srgbClr val="FF0000"/>
                </a:solidFill>
              </a:rPr>
              <a:t> (</a:t>
            </a:r>
            <a:r>
              <a:rPr lang="en-US" sz="2800" b="1" dirty="0" err="1">
                <a:solidFill>
                  <a:srgbClr val="FF0000"/>
                </a:solidFill>
              </a:rPr>
              <a:t>Kegiatan</a:t>
            </a:r>
            <a:r>
              <a:rPr lang="en-US" sz="2800" b="1" dirty="0">
                <a:solidFill>
                  <a:srgbClr val="FF0000"/>
                </a:solidFill>
              </a:rPr>
              <a:t>---K) </a:t>
            </a:r>
            <a:r>
              <a:rPr lang="en-US" sz="2800" b="1" dirty="0">
                <a:solidFill>
                  <a:srgbClr val="FF0000"/>
                </a:solidFill>
                <a:sym typeface="Wingdings" panose="05000000000000000000" pitchFamily="2" charset="2"/>
              </a:rPr>
              <a:t> </a:t>
            </a:r>
            <a:r>
              <a:rPr lang="en-US" sz="2800" b="1" dirty="0" err="1">
                <a:solidFill>
                  <a:srgbClr val="FF0000"/>
                </a:solidFill>
                <a:sym typeface="Wingdings" panose="05000000000000000000" pitchFamily="2" charset="2"/>
              </a:rPr>
              <a:t>Eselon</a:t>
            </a:r>
            <a:r>
              <a:rPr lang="en-US" sz="2800" b="1" dirty="0">
                <a:solidFill>
                  <a:srgbClr val="FF0000"/>
                </a:solidFill>
                <a:sym typeface="Wingdings" panose="05000000000000000000" pitchFamily="2" charset="2"/>
              </a:rPr>
              <a:t> III (011)</a:t>
            </a:r>
          </a:p>
          <a:p>
            <a:pPr marL="571500" indent="-571500" algn="just">
              <a:spcBef>
                <a:spcPts val="600"/>
              </a:spcBef>
              <a:spcAft>
                <a:spcPts val="600"/>
              </a:spcAft>
              <a:buFont typeface="Wingdings 2" pitchFamily="18" charset="2"/>
              <a:buChar char="R"/>
              <a:defRPr/>
            </a:pPr>
            <a:r>
              <a:rPr lang="en-US" sz="2800" b="1" dirty="0">
                <a:solidFill>
                  <a:srgbClr val="002060"/>
                </a:solidFill>
                <a:sym typeface="Wingdings" panose="05000000000000000000" pitchFamily="2" charset="2"/>
              </a:rPr>
              <a:t>Sub-Sub </a:t>
            </a:r>
            <a:r>
              <a:rPr lang="en-US" sz="2800" b="1" dirty="0" err="1">
                <a:solidFill>
                  <a:srgbClr val="002060"/>
                </a:solidFill>
                <a:sym typeface="Wingdings" panose="05000000000000000000" pitchFamily="2" charset="2"/>
              </a:rPr>
              <a:t>Kegiatan</a:t>
            </a:r>
            <a:r>
              <a:rPr lang="en-US" sz="2800" b="1" dirty="0">
                <a:solidFill>
                  <a:srgbClr val="002060"/>
                </a:solidFill>
                <a:sym typeface="Wingdings" panose="05000000000000000000" pitchFamily="2" charset="2"/>
              </a:rPr>
              <a:t> (</a:t>
            </a:r>
            <a:r>
              <a:rPr lang="en-US" sz="2800" b="1" dirty="0" err="1">
                <a:solidFill>
                  <a:srgbClr val="002060"/>
                </a:solidFill>
                <a:sym typeface="Wingdings" panose="05000000000000000000" pitchFamily="2" charset="2"/>
              </a:rPr>
              <a:t>Rincian</a:t>
            </a:r>
            <a:r>
              <a:rPr lang="en-US" sz="2800" b="1" dirty="0">
                <a:solidFill>
                  <a:srgbClr val="002060"/>
                </a:solidFill>
                <a:sym typeface="Wingdings" panose="05000000000000000000" pitchFamily="2" charset="2"/>
              </a:rPr>
              <a:t> </a:t>
            </a:r>
            <a:r>
              <a:rPr lang="en-US" sz="2800" b="1" dirty="0" err="1">
                <a:solidFill>
                  <a:srgbClr val="002060"/>
                </a:solidFill>
                <a:sym typeface="Wingdings" panose="05000000000000000000" pitchFamily="2" charset="2"/>
              </a:rPr>
              <a:t>Kegiatan</a:t>
            </a:r>
            <a:r>
              <a:rPr lang="en-US" sz="2800" b="1" dirty="0">
                <a:solidFill>
                  <a:srgbClr val="002060"/>
                </a:solidFill>
                <a:sym typeface="Wingdings" panose="05000000000000000000" pitchFamily="2" charset="2"/>
              </a:rPr>
              <a:t>)  </a:t>
            </a:r>
            <a:r>
              <a:rPr lang="en-US" sz="2800" b="1" dirty="0" err="1">
                <a:solidFill>
                  <a:srgbClr val="002060"/>
                </a:solidFill>
                <a:sym typeface="Wingdings" panose="05000000000000000000" pitchFamily="2" charset="2"/>
              </a:rPr>
              <a:t>Eselon</a:t>
            </a:r>
            <a:r>
              <a:rPr lang="en-US" sz="2800" b="1" dirty="0">
                <a:solidFill>
                  <a:srgbClr val="002060"/>
                </a:solidFill>
                <a:sym typeface="Wingdings" panose="05000000000000000000" pitchFamily="2" charset="2"/>
              </a:rPr>
              <a:t> IV (A, B)</a:t>
            </a:r>
            <a:endParaRPr lang="en-US" sz="2800" b="1" dirty="0">
              <a:solidFill>
                <a:srgbClr val="002060"/>
              </a:solidFill>
            </a:endParaRPr>
          </a:p>
          <a:p>
            <a:pPr marL="571500" indent="-571500" algn="just">
              <a:spcBef>
                <a:spcPts val="600"/>
              </a:spcBef>
              <a:spcAft>
                <a:spcPts val="600"/>
              </a:spcAft>
              <a:buFont typeface="Wingdings 2" pitchFamily="18" charset="2"/>
              <a:buChar char="R"/>
              <a:defRPr/>
            </a:pPr>
            <a:r>
              <a:rPr lang="en-US" sz="2800" b="1" dirty="0" err="1">
                <a:solidFill>
                  <a:srgbClr val="FF0000"/>
                </a:solidFill>
              </a:rPr>
              <a:t>Komponen</a:t>
            </a:r>
            <a:r>
              <a:rPr lang="en-US" sz="2800" b="1" dirty="0">
                <a:solidFill>
                  <a:srgbClr val="FF0000"/>
                </a:solidFill>
              </a:rPr>
              <a:t> </a:t>
            </a:r>
          </a:p>
          <a:p>
            <a:pPr marL="571500" indent="-571500" algn="just">
              <a:spcBef>
                <a:spcPts val="600"/>
              </a:spcBef>
              <a:spcAft>
                <a:spcPts val="600"/>
              </a:spcAft>
              <a:buFont typeface="Wingdings 2" pitchFamily="18" charset="2"/>
              <a:buChar char="R"/>
              <a:defRPr/>
            </a:pPr>
            <a:r>
              <a:rPr lang="en-US" sz="2800" b="1" dirty="0">
                <a:solidFill>
                  <a:srgbClr val="002060"/>
                </a:solidFill>
              </a:rPr>
              <a:t>Sub </a:t>
            </a:r>
            <a:r>
              <a:rPr lang="en-US" sz="2800" b="1" dirty="0" err="1">
                <a:solidFill>
                  <a:srgbClr val="002060"/>
                </a:solidFill>
              </a:rPr>
              <a:t>Komponen</a:t>
            </a:r>
            <a:endParaRPr lang="en-US" sz="2800" b="1" dirty="0">
              <a:solidFill>
                <a:srgbClr val="002060"/>
              </a:solidFill>
            </a:endParaRPr>
          </a:p>
          <a:p>
            <a:pPr marL="571500" indent="-571500" algn="just">
              <a:spcBef>
                <a:spcPts val="600"/>
              </a:spcBef>
              <a:spcAft>
                <a:spcPts val="600"/>
              </a:spcAft>
              <a:buFont typeface="Wingdings 2" pitchFamily="18" charset="2"/>
              <a:buChar char="R"/>
              <a:defRPr/>
            </a:pPr>
            <a:r>
              <a:rPr lang="en-US" sz="2800" b="1" dirty="0">
                <a:solidFill>
                  <a:srgbClr val="FF0000"/>
                </a:solidFill>
              </a:rPr>
              <a:t>MAK (521211, 521512, 522151, </a:t>
            </a:r>
            <a:r>
              <a:rPr lang="en-US" sz="2800" b="1" dirty="0" err="1">
                <a:solidFill>
                  <a:srgbClr val="FF0000"/>
                </a:solidFill>
              </a:rPr>
              <a:t>dst</a:t>
            </a:r>
            <a:r>
              <a:rPr lang="en-US" sz="2800" b="1" dirty="0">
                <a:solidFill>
                  <a:srgbClr val="FF0000"/>
                </a:solidFill>
              </a:rPr>
              <a:t>.)</a:t>
            </a:r>
          </a:p>
          <a:p>
            <a:pPr algn="just">
              <a:spcBef>
                <a:spcPts val="600"/>
              </a:spcBef>
              <a:spcAft>
                <a:spcPts val="600"/>
              </a:spcAft>
              <a:defRPr/>
            </a:pPr>
            <a:r>
              <a:rPr lang="en-US" sz="2800" i="1" dirty="0" err="1">
                <a:solidFill>
                  <a:srgbClr val="002060"/>
                </a:solidFill>
              </a:rPr>
              <a:t>Keterangan</a:t>
            </a:r>
            <a:r>
              <a:rPr lang="en-US" sz="2800" i="1" dirty="0">
                <a:solidFill>
                  <a:srgbClr val="002060"/>
                </a:solidFill>
              </a:rPr>
              <a:t>: </a:t>
            </a:r>
            <a:r>
              <a:rPr lang="en-US" sz="2800" i="1" dirty="0" err="1">
                <a:solidFill>
                  <a:srgbClr val="002060"/>
                </a:solidFill>
              </a:rPr>
              <a:t>Berbeda</a:t>
            </a:r>
            <a:r>
              <a:rPr lang="en-US" sz="2800" i="1" dirty="0">
                <a:solidFill>
                  <a:srgbClr val="002060"/>
                </a:solidFill>
              </a:rPr>
              <a:t> </a:t>
            </a:r>
            <a:r>
              <a:rPr lang="en-US" sz="2800" i="1" dirty="0" err="1">
                <a:solidFill>
                  <a:srgbClr val="002060"/>
                </a:solidFill>
              </a:rPr>
              <a:t>antara</a:t>
            </a:r>
            <a:r>
              <a:rPr lang="en-US" sz="2800" i="1" dirty="0">
                <a:solidFill>
                  <a:srgbClr val="002060"/>
                </a:solidFill>
              </a:rPr>
              <a:t> </a:t>
            </a:r>
            <a:r>
              <a:rPr lang="en-US" sz="2800" i="1" dirty="0" err="1">
                <a:solidFill>
                  <a:srgbClr val="002060"/>
                </a:solidFill>
              </a:rPr>
              <a:t>Instansi</a:t>
            </a:r>
            <a:r>
              <a:rPr lang="en-US" sz="2800" i="1" dirty="0">
                <a:solidFill>
                  <a:srgbClr val="002060"/>
                </a:solidFill>
              </a:rPr>
              <a:t>, </a:t>
            </a:r>
            <a:r>
              <a:rPr lang="en-US" sz="2800" i="1" dirty="0" err="1">
                <a:solidFill>
                  <a:srgbClr val="002060"/>
                </a:solidFill>
              </a:rPr>
              <a:t>Sekretariat</a:t>
            </a:r>
            <a:r>
              <a:rPr lang="en-US" sz="2800" i="1" dirty="0">
                <a:solidFill>
                  <a:srgbClr val="002060"/>
                </a:solidFill>
              </a:rPr>
              <a:t>, Unit </a:t>
            </a:r>
            <a:r>
              <a:rPr lang="en-US" sz="2800" i="1" dirty="0" err="1">
                <a:solidFill>
                  <a:srgbClr val="002060"/>
                </a:solidFill>
              </a:rPr>
              <a:t>Teknis</a:t>
            </a:r>
            <a:r>
              <a:rPr lang="en-US" sz="2800" i="1" dirty="0">
                <a:solidFill>
                  <a:srgbClr val="002060"/>
                </a:solidFill>
              </a:rPr>
              <a:t>, </a:t>
            </a:r>
            <a:r>
              <a:rPr lang="en-US" sz="2800" i="1" dirty="0" err="1">
                <a:solidFill>
                  <a:srgbClr val="002060"/>
                </a:solidFill>
              </a:rPr>
              <a:t>dan</a:t>
            </a:r>
            <a:r>
              <a:rPr lang="en-US" sz="2800" i="1" dirty="0">
                <a:solidFill>
                  <a:srgbClr val="002060"/>
                </a:solidFill>
              </a:rPr>
              <a:t> </a:t>
            </a:r>
            <a:r>
              <a:rPr lang="en-US" sz="2800" i="1" dirty="0" err="1">
                <a:solidFill>
                  <a:srgbClr val="002060"/>
                </a:solidFill>
              </a:rPr>
              <a:t>Inspektorat</a:t>
            </a:r>
            <a:r>
              <a:rPr lang="en-US" sz="2800" i="1" dirty="0">
                <a:solidFill>
                  <a:srgbClr val="002060"/>
                </a:solidFill>
              </a:rPr>
              <a:t>.</a:t>
            </a:r>
          </a:p>
        </p:txBody>
      </p:sp>
    </p:spTree>
    <p:extLst>
      <p:ext uri="{BB962C8B-B14F-4D97-AF65-F5344CB8AC3E}">
        <p14:creationId xmlns:p14="http://schemas.microsoft.com/office/powerpoint/2010/main" val="3183240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CF31600-7D38-4D2E-8AF9-80B736E184A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16A2B5-DB22-4786-BEBB-EE6035FCDEDB}"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898989"/>
              </a:solidFill>
              <a:effectLst/>
              <a:uLnTx/>
              <a:uFillTx/>
              <a:latin typeface="Calibri" pitchFamily="34" charset="0"/>
              <a:ea typeface="ＭＳ Ｐゴシック" pitchFamily="34" charset="-128"/>
              <a:cs typeface="+mn-cs"/>
            </a:endParaRPr>
          </a:p>
        </p:txBody>
      </p:sp>
      <p:sp>
        <p:nvSpPr>
          <p:cNvPr id="3" name="TextBox 2">
            <a:extLst>
              <a:ext uri="{FF2B5EF4-FFF2-40B4-BE49-F238E27FC236}">
                <a16:creationId xmlns:a16="http://schemas.microsoft.com/office/drawing/2014/main" xmlns="" id="{2DA9AB59-6E2F-4569-A2AA-ACC97FC47955}"/>
              </a:ext>
            </a:extLst>
          </p:cNvPr>
          <p:cNvSpPr txBox="1"/>
          <p:nvPr/>
        </p:nvSpPr>
        <p:spPr>
          <a:xfrm>
            <a:off x="1403648" y="1268760"/>
            <a:ext cx="6480720" cy="646331"/>
          </a:xfrm>
          <a:prstGeom prst="rect">
            <a:avLst/>
          </a:prstGeom>
          <a:noFill/>
        </p:spPr>
        <p:txBody>
          <a:bodyPr wrap="squar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ID" sz="36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POKOK BAHASAN</a:t>
            </a:r>
            <a:endParaRPr kumimoji="0" lang="id-ID" sz="36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4" name="TextBox 3">
            <a:extLst>
              <a:ext uri="{FF2B5EF4-FFF2-40B4-BE49-F238E27FC236}">
                <a16:creationId xmlns:a16="http://schemas.microsoft.com/office/drawing/2014/main" xmlns="" id="{A9CB5BA3-8972-433F-9FE9-044680C829D9}"/>
              </a:ext>
            </a:extLst>
          </p:cNvPr>
          <p:cNvSpPr txBox="1"/>
          <p:nvPr/>
        </p:nvSpPr>
        <p:spPr>
          <a:xfrm>
            <a:off x="1043607" y="2132856"/>
            <a:ext cx="6975775" cy="523220"/>
          </a:xfrm>
          <a:prstGeom prst="rect">
            <a:avLst/>
          </a:prstGeom>
          <a:solidFill>
            <a:schemeClr val="bg2"/>
          </a:solidFill>
        </p:spPr>
        <p:txBody>
          <a:bodyPr wrap="square" rtlCol="0">
            <a:spAutoFit/>
          </a:bodyPr>
          <a:lstStyle/>
          <a:p>
            <a:pPr marL="558998"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PENGANTAR</a:t>
            </a:r>
            <a:endParaRPr kumimoji="0" lang="id-ID"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5" name="Oval 4">
            <a:extLst>
              <a:ext uri="{FF2B5EF4-FFF2-40B4-BE49-F238E27FC236}">
                <a16:creationId xmlns:a16="http://schemas.microsoft.com/office/drawing/2014/main" xmlns="" id="{85A9262B-F880-4FE9-845C-214D8E0E76F8}"/>
              </a:ext>
            </a:extLst>
          </p:cNvPr>
          <p:cNvSpPr/>
          <p:nvPr/>
        </p:nvSpPr>
        <p:spPr>
          <a:xfrm>
            <a:off x="1124617" y="2199458"/>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6" name="TextBox 5">
            <a:extLst>
              <a:ext uri="{FF2B5EF4-FFF2-40B4-BE49-F238E27FC236}">
                <a16:creationId xmlns:a16="http://schemas.microsoft.com/office/drawing/2014/main" xmlns="" id="{B1C9A209-B562-4DAB-878A-2E0B1468B999}"/>
              </a:ext>
            </a:extLst>
          </p:cNvPr>
          <p:cNvSpPr txBox="1"/>
          <p:nvPr/>
        </p:nvSpPr>
        <p:spPr>
          <a:xfrm>
            <a:off x="1043608" y="2780928"/>
            <a:ext cx="6975774" cy="523220"/>
          </a:xfrm>
          <a:prstGeom prst="rect">
            <a:avLst/>
          </a:prstGeom>
          <a:solidFill>
            <a:schemeClr val="bg2"/>
          </a:solidFill>
        </p:spPr>
        <p:txBody>
          <a:bodyPr wrap="square" rtlCol="0">
            <a:spAutoFit/>
          </a:bodyPr>
          <a:lstStyle/>
          <a:p>
            <a:pPr marL="558998"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PENYUSUNAN SKP</a:t>
            </a:r>
            <a:endParaRPr kumimoji="0" lang="id-ID"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7" name="Oval 6">
            <a:extLst>
              <a:ext uri="{FF2B5EF4-FFF2-40B4-BE49-F238E27FC236}">
                <a16:creationId xmlns:a16="http://schemas.microsoft.com/office/drawing/2014/main" xmlns="" id="{5D39444E-2E68-49AF-A5AC-DE2AD986B73A}"/>
              </a:ext>
            </a:extLst>
          </p:cNvPr>
          <p:cNvSpPr/>
          <p:nvPr/>
        </p:nvSpPr>
        <p:spPr>
          <a:xfrm>
            <a:off x="1124617" y="2847530"/>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2</a:t>
            </a:r>
            <a:endParaRPr kumimoji="0" lang="id-ID"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6ACFC894-EC2B-42C1-B7E0-DD70B947FF02}"/>
              </a:ext>
            </a:extLst>
          </p:cNvPr>
          <p:cNvSpPr txBox="1"/>
          <p:nvPr/>
        </p:nvSpPr>
        <p:spPr>
          <a:xfrm>
            <a:off x="1043608" y="3429000"/>
            <a:ext cx="6975774" cy="523220"/>
          </a:xfrm>
          <a:prstGeom prst="rect">
            <a:avLst/>
          </a:prstGeom>
          <a:solidFill>
            <a:schemeClr val="bg2"/>
          </a:solidFill>
        </p:spPr>
        <p:txBody>
          <a:bodyPr wrap="square" rtlCol="0">
            <a:spAutoFit/>
          </a:bodyPr>
          <a:lstStyle/>
          <a:p>
            <a:pPr marL="558998"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PENILAIAN SKP</a:t>
            </a:r>
            <a:endParaRPr kumimoji="0" lang="id-ID"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9" name="Oval 8">
            <a:extLst>
              <a:ext uri="{FF2B5EF4-FFF2-40B4-BE49-F238E27FC236}">
                <a16:creationId xmlns:a16="http://schemas.microsoft.com/office/drawing/2014/main" xmlns="" id="{27F182B7-A24E-42D3-BDD2-C3152754B676}"/>
              </a:ext>
            </a:extLst>
          </p:cNvPr>
          <p:cNvSpPr/>
          <p:nvPr/>
        </p:nvSpPr>
        <p:spPr>
          <a:xfrm>
            <a:off x="1124617" y="3495602"/>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D" sz="2800" b="1" i="0" u="none" strike="noStrike" kern="1200" cap="none" spc="0" normalizeH="0" baseline="0" noProof="0" dirty="0">
                <a:ln>
                  <a:noFill/>
                </a:ln>
                <a:solidFill>
                  <a:prstClr val="white"/>
                </a:solidFill>
                <a:effectLst/>
                <a:uLnTx/>
                <a:uFillTx/>
                <a:latin typeface="Calibri"/>
                <a:ea typeface="+mn-ea"/>
                <a:cs typeface="+mn-cs"/>
              </a:rPr>
              <a:t>3</a:t>
            </a:r>
            <a:endParaRPr kumimoji="0" lang="id-ID"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xmlns="" id="{449736B8-079B-401D-B698-802DFD7E6A29}"/>
              </a:ext>
            </a:extLst>
          </p:cNvPr>
          <p:cNvSpPr txBox="1"/>
          <p:nvPr/>
        </p:nvSpPr>
        <p:spPr>
          <a:xfrm>
            <a:off x="1043608" y="4097640"/>
            <a:ext cx="6975774" cy="523220"/>
          </a:xfrm>
          <a:prstGeom prst="rect">
            <a:avLst/>
          </a:prstGeom>
          <a:solidFill>
            <a:schemeClr val="bg2"/>
          </a:solidFill>
        </p:spPr>
        <p:txBody>
          <a:bodyPr wrap="square" rtlCol="0">
            <a:spAutoFit/>
          </a:bodyPr>
          <a:lstStyle/>
          <a:p>
            <a:pPr marL="558998" marR="0" lvl="0" indent="0" algn="l" defTabSz="342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PENUTUP</a:t>
            </a:r>
            <a:endParaRPr kumimoji="0" lang="id-ID" sz="28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11" name="Oval 10">
            <a:extLst>
              <a:ext uri="{FF2B5EF4-FFF2-40B4-BE49-F238E27FC236}">
                <a16:creationId xmlns:a16="http://schemas.microsoft.com/office/drawing/2014/main" xmlns="" id="{6BBC2AB8-93D9-4E64-A2D7-675C50DE334D}"/>
              </a:ext>
            </a:extLst>
          </p:cNvPr>
          <p:cNvSpPr/>
          <p:nvPr/>
        </p:nvSpPr>
        <p:spPr>
          <a:xfrm>
            <a:off x="1124617" y="4164242"/>
            <a:ext cx="462848" cy="3917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4</a:t>
            </a:r>
            <a:endParaRPr kumimoji="0" lang="id-ID"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2070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44500" y="88022"/>
            <a:ext cx="8570495" cy="1079500"/>
          </a:xfrm>
        </p:spPr>
        <p:txBody>
          <a:bodyPr anchor="ctr">
            <a:noAutofit/>
          </a:bodyPr>
          <a:lstStyle/>
          <a:p>
            <a:pPr eaLnBrk="1" hangingPunct="1"/>
            <a:r>
              <a:rPr lang="en-US" sz="3200" b="1" dirty="0">
                <a:latin typeface="Arial" panose="020B0604020202020204" pitchFamily="34" charset="0"/>
                <a:cs typeface="Arial" panose="020B0604020202020204" pitchFamily="34" charset="0"/>
              </a:rPr>
              <a:t>LANGKAH-LANGKAH PENYUSUNAN SKP</a:t>
            </a:r>
            <a:endParaRPr lang="id-ID" sz="3200" b="1" dirty="0">
              <a:latin typeface="Arial" panose="020B0604020202020204" pitchFamily="34" charset="0"/>
              <a:cs typeface="Arial" panose="020B0604020202020204" pitchFamily="34" charset="0"/>
            </a:endParaRPr>
          </a:p>
        </p:txBody>
      </p:sp>
      <p:sp>
        <p:nvSpPr>
          <p:cNvPr id="24579" name="Subtitle 2"/>
          <p:cNvSpPr>
            <a:spLocks noGrp="1"/>
          </p:cNvSpPr>
          <p:nvPr>
            <p:ph type="subTitle" idx="1"/>
          </p:nvPr>
        </p:nvSpPr>
        <p:spPr>
          <a:xfrm>
            <a:off x="444500" y="1164972"/>
            <a:ext cx="8397748" cy="5439028"/>
          </a:xfrm>
        </p:spPr>
        <p:txBody>
          <a:bodyPr>
            <a:normAutofit fontScale="77500" lnSpcReduction="20000"/>
          </a:bodyPr>
          <a:lstStyle/>
          <a:p>
            <a:pPr marL="571500" indent="-571500" algn="just">
              <a:spcBef>
                <a:spcPts val="600"/>
              </a:spcBef>
              <a:spcAft>
                <a:spcPts val="600"/>
              </a:spcAft>
              <a:buFont typeface="Wingdings 2" pitchFamily="18" charset="2"/>
              <a:buChar char="R"/>
              <a:defRPr/>
            </a:pPr>
            <a:r>
              <a:rPr lang="en-US" sz="2800" b="1" dirty="0" err="1">
                <a:solidFill>
                  <a:srgbClr val="FF0000"/>
                </a:solidFill>
              </a:rPr>
              <a:t>Identifikasi</a:t>
            </a:r>
            <a:r>
              <a:rPr lang="en-US" sz="2800" b="1" dirty="0">
                <a:solidFill>
                  <a:srgbClr val="FF0000"/>
                </a:solidFill>
              </a:rPr>
              <a:t> </a:t>
            </a:r>
            <a:r>
              <a:rPr lang="en-US" sz="2800" b="1" dirty="0" err="1">
                <a:solidFill>
                  <a:srgbClr val="FF0000"/>
                </a:solidFill>
              </a:rPr>
              <a:t>Jabatan</a:t>
            </a:r>
            <a:r>
              <a:rPr lang="en-US" sz="2800" b="1" dirty="0">
                <a:solidFill>
                  <a:srgbClr val="FF0000"/>
                </a:solidFill>
              </a:rPr>
              <a:t> </a:t>
            </a:r>
            <a:r>
              <a:rPr lang="en-US" sz="2800" b="1" dirty="0" err="1">
                <a:solidFill>
                  <a:srgbClr val="FF0000"/>
                </a:solidFill>
              </a:rPr>
              <a:t>dalam</a:t>
            </a:r>
            <a:r>
              <a:rPr lang="en-US" sz="2800" b="1" dirty="0">
                <a:solidFill>
                  <a:srgbClr val="FF0000"/>
                </a:solidFill>
              </a:rPr>
              <a:t> Peta </a:t>
            </a:r>
            <a:r>
              <a:rPr lang="en-US" sz="2800" b="1" dirty="0" err="1">
                <a:solidFill>
                  <a:srgbClr val="FF0000"/>
                </a:solidFill>
              </a:rPr>
              <a:t>Jabatan</a:t>
            </a:r>
            <a:endParaRPr lang="en-US" sz="2800" b="1" dirty="0">
              <a:solidFill>
                <a:srgbClr val="FF0000"/>
              </a:solidFill>
            </a:endParaRPr>
          </a:p>
          <a:p>
            <a:pPr marL="1092200" indent="-520700" algn="just">
              <a:spcBef>
                <a:spcPts val="600"/>
              </a:spcBef>
              <a:spcAft>
                <a:spcPts val="600"/>
              </a:spcAft>
              <a:buFont typeface="Wingdings" panose="05000000000000000000" pitchFamily="2" charset="2"/>
              <a:buChar char="à"/>
              <a:defRPr/>
            </a:pPr>
            <a:r>
              <a:rPr lang="en-US" sz="2800" dirty="0">
                <a:solidFill>
                  <a:srgbClr val="FF0000"/>
                </a:solidFill>
                <a:sym typeface="Wingdings" panose="05000000000000000000" pitchFamily="2" charset="2"/>
              </a:rPr>
              <a:t>Isi </a:t>
            </a:r>
            <a:r>
              <a:rPr lang="en-US" sz="2800" dirty="0" err="1">
                <a:solidFill>
                  <a:srgbClr val="FF0000"/>
                </a:solidFill>
                <a:sym typeface="Wingdings" panose="05000000000000000000" pitchFamily="2" charset="2"/>
              </a:rPr>
              <a:t>pada</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kolom</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jabatan</a:t>
            </a:r>
            <a:endParaRPr lang="en-US" sz="2800" dirty="0">
              <a:solidFill>
                <a:srgbClr val="FF0000"/>
              </a:solidFill>
              <a:sym typeface="Wingdings" panose="05000000000000000000" pitchFamily="2" charset="2"/>
            </a:endParaRPr>
          </a:p>
          <a:p>
            <a:pPr marL="1092200" indent="-520700" algn="just">
              <a:spcBef>
                <a:spcPts val="600"/>
              </a:spcBef>
              <a:spcAft>
                <a:spcPts val="600"/>
              </a:spcAft>
              <a:buFont typeface="Wingdings" panose="05000000000000000000" pitchFamily="2" charset="2"/>
              <a:buChar char="à"/>
              <a:defRPr/>
            </a:pPr>
            <a:r>
              <a:rPr lang="en-US" sz="2800" dirty="0" err="1">
                <a:solidFill>
                  <a:srgbClr val="FF0000"/>
                </a:solidFill>
                <a:sym typeface="Wingdings" panose="05000000000000000000" pitchFamily="2" charset="2"/>
              </a:rPr>
              <a:t>lengkapi</a:t>
            </a:r>
            <a:r>
              <a:rPr lang="en-US" sz="2800" dirty="0">
                <a:solidFill>
                  <a:srgbClr val="FF0000"/>
                </a:solidFill>
                <a:sym typeface="Wingdings" panose="05000000000000000000" pitchFamily="2" charset="2"/>
              </a:rPr>
              <a:t> data yang </a:t>
            </a:r>
            <a:r>
              <a:rPr lang="en-US" sz="2800" dirty="0" err="1">
                <a:solidFill>
                  <a:srgbClr val="FF0000"/>
                </a:solidFill>
                <a:sym typeface="Wingdings" panose="05000000000000000000" pitchFamily="2" charset="2"/>
              </a:rPr>
              <a:t>terkait</a:t>
            </a:r>
            <a:endParaRPr lang="en-US" sz="2800" dirty="0">
              <a:solidFill>
                <a:srgbClr val="FF0000"/>
              </a:solidFill>
            </a:endParaRPr>
          </a:p>
          <a:p>
            <a:pPr marL="571500" indent="-571500" algn="just">
              <a:spcBef>
                <a:spcPts val="600"/>
              </a:spcBef>
              <a:spcAft>
                <a:spcPts val="600"/>
              </a:spcAft>
              <a:buFont typeface="Wingdings 2" pitchFamily="18" charset="2"/>
              <a:buChar char="R"/>
              <a:defRPr/>
            </a:pPr>
            <a:r>
              <a:rPr lang="en-US" sz="2800" b="1" dirty="0" err="1">
                <a:solidFill>
                  <a:srgbClr val="002060"/>
                </a:solidFill>
              </a:rPr>
              <a:t>Identifikasi</a:t>
            </a:r>
            <a:r>
              <a:rPr lang="en-US" sz="2800" b="1" dirty="0">
                <a:solidFill>
                  <a:srgbClr val="002060"/>
                </a:solidFill>
              </a:rPr>
              <a:t> </a:t>
            </a:r>
            <a:r>
              <a:rPr lang="en-US" sz="2800" b="1" dirty="0" err="1">
                <a:solidFill>
                  <a:srgbClr val="002060"/>
                </a:solidFill>
              </a:rPr>
              <a:t>Kegiatan</a:t>
            </a:r>
            <a:r>
              <a:rPr lang="en-US" sz="2800" b="1" dirty="0">
                <a:solidFill>
                  <a:srgbClr val="002060"/>
                </a:solidFill>
              </a:rPr>
              <a:t> </a:t>
            </a:r>
            <a:r>
              <a:rPr lang="en-US" sz="2800" b="1" dirty="0" err="1">
                <a:solidFill>
                  <a:srgbClr val="002060"/>
                </a:solidFill>
              </a:rPr>
              <a:t>dalam</a:t>
            </a:r>
            <a:r>
              <a:rPr lang="en-US" sz="2800" b="1" dirty="0">
                <a:solidFill>
                  <a:srgbClr val="002060"/>
                </a:solidFill>
              </a:rPr>
              <a:t> RKT (RKA-KL/DIPA)</a:t>
            </a:r>
          </a:p>
          <a:p>
            <a:pPr marL="1028700" indent="-457200" algn="just">
              <a:spcBef>
                <a:spcPts val="600"/>
              </a:spcBef>
              <a:spcAft>
                <a:spcPts val="600"/>
              </a:spcAft>
              <a:buFont typeface="Wingdings" panose="05000000000000000000" pitchFamily="2" charset="2"/>
              <a:buChar char="à"/>
              <a:defRPr/>
            </a:pPr>
            <a:r>
              <a:rPr lang="en-US" sz="2800" dirty="0" err="1">
                <a:solidFill>
                  <a:srgbClr val="002060"/>
                </a:solidFill>
                <a:sym typeface="Wingdings" panose="05000000000000000000" pitchFamily="2" charset="2"/>
              </a:rPr>
              <a:t>Pindahkan</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dalam</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kolom</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tugas</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beserta</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targetnya</a:t>
            </a:r>
            <a:endParaRPr lang="en-US" sz="2800" dirty="0">
              <a:solidFill>
                <a:srgbClr val="002060"/>
              </a:solidFill>
              <a:sym typeface="Wingdings" panose="05000000000000000000" pitchFamily="2" charset="2"/>
            </a:endParaRPr>
          </a:p>
          <a:p>
            <a:pPr marL="1028700" indent="-457200" algn="just">
              <a:spcBef>
                <a:spcPts val="600"/>
              </a:spcBef>
              <a:spcAft>
                <a:spcPts val="600"/>
              </a:spcAft>
              <a:buFont typeface="Wingdings" panose="05000000000000000000" pitchFamily="2" charset="2"/>
              <a:buChar char="à"/>
              <a:defRPr/>
            </a:pPr>
            <a:r>
              <a:rPr lang="en-US" sz="2800" dirty="0">
                <a:solidFill>
                  <a:srgbClr val="002060"/>
                </a:solidFill>
                <a:sym typeface="Wingdings" panose="05000000000000000000" pitchFamily="2" charset="2"/>
              </a:rPr>
              <a:t>Edit </a:t>
            </a:r>
            <a:r>
              <a:rPr lang="en-US" sz="2800" dirty="0" err="1">
                <a:solidFill>
                  <a:srgbClr val="002060"/>
                </a:solidFill>
                <a:sym typeface="Wingdings" panose="05000000000000000000" pitchFamily="2" charset="2"/>
              </a:rPr>
              <a:t>sesuai</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redaksional</a:t>
            </a:r>
            <a:r>
              <a:rPr lang="en-US" sz="2800" dirty="0">
                <a:solidFill>
                  <a:srgbClr val="002060"/>
                </a:solidFill>
                <a:sym typeface="Wingdings" panose="05000000000000000000" pitchFamily="2" charset="2"/>
              </a:rPr>
              <a:t> </a:t>
            </a:r>
            <a:r>
              <a:rPr lang="en-US" sz="2800" dirty="0" err="1">
                <a:solidFill>
                  <a:srgbClr val="002060"/>
                </a:solidFill>
                <a:sym typeface="Wingdings" panose="05000000000000000000" pitchFamily="2" charset="2"/>
              </a:rPr>
              <a:t>kegiatan</a:t>
            </a:r>
            <a:endParaRPr lang="en-US" sz="2800" dirty="0">
              <a:solidFill>
                <a:srgbClr val="002060"/>
              </a:solidFill>
              <a:sym typeface="Wingdings" panose="05000000000000000000" pitchFamily="2" charset="2"/>
            </a:endParaRPr>
          </a:p>
          <a:p>
            <a:pPr marL="571500" indent="-571500" algn="just">
              <a:spcBef>
                <a:spcPts val="600"/>
              </a:spcBef>
              <a:spcAft>
                <a:spcPts val="600"/>
              </a:spcAft>
              <a:buFont typeface="Wingdings 2" pitchFamily="18" charset="2"/>
              <a:buChar char="R"/>
              <a:defRPr/>
            </a:pPr>
            <a:r>
              <a:rPr lang="en-US" sz="2800" b="1" dirty="0" err="1">
                <a:solidFill>
                  <a:srgbClr val="FF0000"/>
                </a:solidFill>
              </a:rPr>
              <a:t>Identifikasi</a:t>
            </a:r>
            <a:r>
              <a:rPr lang="en-US" sz="2800" b="1" dirty="0">
                <a:solidFill>
                  <a:srgbClr val="FF0000"/>
                </a:solidFill>
              </a:rPr>
              <a:t> </a:t>
            </a:r>
            <a:r>
              <a:rPr lang="en-US" sz="2800" b="1" dirty="0" err="1">
                <a:solidFill>
                  <a:srgbClr val="FF0000"/>
                </a:solidFill>
              </a:rPr>
              <a:t>muatan</a:t>
            </a:r>
            <a:r>
              <a:rPr lang="en-US" sz="2800" b="1" dirty="0">
                <a:solidFill>
                  <a:srgbClr val="FF0000"/>
                </a:solidFill>
              </a:rPr>
              <a:t> </a:t>
            </a:r>
            <a:r>
              <a:rPr lang="en-US" sz="2800" b="1" dirty="0" err="1">
                <a:solidFill>
                  <a:srgbClr val="FF0000"/>
                </a:solidFill>
              </a:rPr>
              <a:t>lokal</a:t>
            </a:r>
            <a:r>
              <a:rPr lang="en-US" sz="2800" b="1" dirty="0">
                <a:solidFill>
                  <a:srgbClr val="FF0000"/>
                </a:solidFill>
              </a:rPr>
              <a:t> </a:t>
            </a:r>
            <a:r>
              <a:rPr lang="en-US" sz="2800" b="1" dirty="0" err="1">
                <a:solidFill>
                  <a:srgbClr val="FF0000"/>
                </a:solidFill>
              </a:rPr>
              <a:t>jabatan</a:t>
            </a:r>
            <a:r>
              <a:rPr lang="en-US" sz="2800" b="1" dirty="0">
                <a:solidFill>
                  <a:srgbClr val="FF0000"/>
                </a:solidFill>
              </a:rPr>
              <a:t> (</a:t>
            </a:r>
            <a:r>
              <a:rPr lang="en-US" sz="2800" b="1" dirty="0" err="1">
                <a:solidFill>
                  <a:srgbClr val="FF0000"/>
                </a:solidFill>
              </a:rPr>
              <a:t>Perencanaan</a:t>
            </a:r>
            <a:r>
              <a:rPr lang="en-US" sz="2800" b="1" dirty="0">
                <a:solidFill>
                  <a:srgbClr val="FF0000"/>
                </a:solidFill>
              </a:rPr>
              <a:t>, </a:t>
            </a:r>
            <a:r>
              <a:rPr lang="en-US" sz="2800" b="1" dirty="0" err="1">
                <a:solidFill>
                  <a:srgbClr val="FF0000"/>
                </a:solidFill>
              </a:rPr>
              <a:t>Monev</a:t>
            </a:r>
            <a:r>
              <a:rPr lang="en-US" sz="2800" b="1" dirty="0">
                <a:solidFill>
                  <a:srgbClr val="FF0000"/>
                </a:solidFill>
              </a:rPr>
              <a:t> </a:t>
            </a:r>
            <a:r>
              <a:rPr lang="en-US" sz="2800" b="1" dirty="0" err="1">
                <a:solidFill>
                  <a:srgbClr val="FF0000"/>
                </a:solidFill>
              </a:rPr>
              <a:t>dan</a:t>
            </a:r>
            <a:r>
              <a:rPr lang="en-US" sz="2800" b="1" dirty="0">
                <a:solidFill>
                  <a:srgbClr val="FF0000"/>
                </a:solidFill>
              </a:rPr>
              <a:t> </a:t>
            </a:r>
            <a:r>
              <a:rPr lang="en-US" sz="2800" b="1" dirty="0" err="1">
                <a:solidFill>
                  <a:srgbClr val="FF0000"/>
                </a:solidFill>
              </a:rPr>
              <a:t>Tugas</a:t>
            </a:r>
            <a:r>
              <a:rPr lang="en-US" sz="2800" b="1" dirty="0">
                <a:solidFill>
                  <a:srgbClr val="FF0000"/>
                </a:solidFill>
              </a:rPr>
              <a:t> Lain)</a:t>
            </a:r>
          </a:p>
          <a:p>
            <a:pPr marL="1028700" indent="-457200" algn="just">
              <a:spcBef>
                <a:spcPts val="600"/>
              </a:spcBef>
              <a:spcAft>
                <a:spcPts val="600"/>
              </a:spcAft>
              <a:buFont typeface="Wingdings" panose="05000000000000000000" pitchFamily="2" charset="2"/>
              <a:buChar char="à"/>
              <a:defRPr/>
            </a:pPr>
            <a:r>
              <a:rPr lang="en-US" sz="2800" dirty="0" err="1">
                <a:solidFill>
                  <a:srgbClr val="FF0000"/>
                </a:solidFill>
                <a:sym typeface="Wingdings" panose="05000000000000000000" pitchFamily="2" charset="2"/>
              </a:rPr>
              <a:t>Tulis</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ke</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dalam</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tugas</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jabatan</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bila</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tidak</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ada</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dalam</a:t>
            </a:r>
            <a:r>
              <a:rPr lang="en-US" sz="2800" dirty="0">
                <a:solidFill>
                  <a:srgbClr val="FF0000"/>
                </a:solidFill>
                <a:sym typeface="Wingdings" panose="05000000000000000000" pitchFamily="2" charset="2"/>
              </a:rPr>
              <a:t> RKA-KL/DIPA</a:t>
            </a:r>
          </a:p>
          <a:p>
            <a:pPr marL="1028700" indent="-457200" algn="just">
              <a:spcBef>
                <a:spcPts val="600"/>
              </a:spcBef>
              <a:spcAft>
                <a:spcPts val="600"/>
              </a:spcAft>
              <a:buFont typeface="Wingdings" panose="05000000000000000000" pitchFamily="2" charset="2"/>
              <a:buChar char="à"/>
              <a:defRPr/>
            </a:pPr>
            <a:r>
              <a:rPr lang="en-US" sz="2800" dirty="0" err="1">
                <a:solidFill>
                  <a:srgbClr val="FF0000"/>
                </a:solidFill>
                <a:sym typeface="Wingdings" panose="05000000000000000000" pitchFamily="2" charset="2"/>
              </a:rPr>
              <a:t>Tulis</a:t>
            </a:r>
            <a:r>
              <a:rPr lang="en-US" sz="2800" dirty="0">
                <a:solidFill>
                  <a:srgbClr val="FF0000"/>
                </a:solidFill>
                <a:sym typeface="Wingdings" panose="05000000000000000000" pitchFamily="2" charset="2"/>
              </a:rPr>
              <a:t> target </a:t>
            </a:r>
            <a:r>
              <a:rPr lang="en-US" sz="2800" dirty="0" err="1">
                <a:solidFill>
                  <a:srgbClr val="FF0000"/>
                </a:solidFill>
                <a:sym typeface="Wingdings" panose="05000000000000000000" pitchFamily="2" charset="2"/>
              </a:rPr>
              <a:t>berdasarkan</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pencapaian</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tahun</a:t>
            </a:r>
            <a:r>
              <a:rPr lang="en-US" sz="2800" dirty="0">
                <a:solidFill>
                  <a:srgbClr val="FF0000"/>
                </a:solidFill>
                <a:sym typeface="Wingdings" panose="05000000000000000000" pitchFamily="2" charset="2"/>
              </a:rPr>
              <a:t> </a:t>
            </a:r>
            <a:r>
              <a:rPr lang="en-US" sz="2800" dirty="0" err="1">
                <a:solidFill>
                  <a:srgbClr val="FF0000"/>
                </a:solidFill>
                <a:sym typeface="Wingdings" panose="05000000000000000000" pitchFamily="2" charset="2"/>
              </a:rPr>
              <a:t>sebelumnya</a:t>
            </a:r>
            <a:endParaRPr lang="en-US" sz="2800" dirty="0">
              <a:solidFill>
                <a:srgbClr val="FF0000"/>
              </a:solidFill>
            </a:endParaRPr>
          </a:p>
          <a:p>
            <a:pPr marL="571500" indent="-571500" algn="just">
              <a:spcBef>
                <a:spcPts val="600"/>
              </a:spcBef>
              <a:spcAft>
                <a:spcPts val="600"/>
              </a:spcAft>
              <a:buFont typeface="Wingdings 2" pitchFamily="18" charset="2"/>
              <a:buChar char="R"/>
              <a:defRPr/>
            </a:pPr>
            <a:r>
              <a:rPr lang="en-US" sz="2800" b="1" dirty="0" err="1">
                <a:solidFill>
                  <a:srgbClr val="002060"/>
                </a:solidFill>
              </a:rPr>
              <a:t>Periksa</a:t>
            </a:r>
            <a:r>
              <a:rPr lang="en-US" sz="2800" b="1" dirty="0">
                <a:solidFill>
                  <a:srgbClr val="002060"/>
                </a:solidFill>
              </a:rPr>
              <a:t> </a:t>
            </a:r>
            <a:r>
              <a:rPr lang="en-US" sz="2800" b="1" dirty="0" err="1">
                <a:solidFill>
                  <a:srgbClr val="002060"/>
                </a:solidFill>
              </a:rPr>
              <a:t>kembali</a:t>
            </a:r>
            <a:r>
              <a:rPr lang="en-US" sz="2800" b="1" dirty="0">
                <a:solidFill>
                  <a:srgbClr val="002060"/>
                </a:solidFill>
              </a:rPr>
              <a:t> </a:t>
            </a:r>
            <a:r>
              <a:rPr lang="en-US" sz="2800" b="1" dirty="0" err="1">
                <a:solidFill>
                  <a:srgbClr val="002060"/>
                </a:solidFill>
              </a:rPr>
              <a:t>Jabatan</a:t>
            </a:r>
            <a:r>
              <a:rPr lang="en-US" sz="2800" b="1" dirty="0">
                <a:solidFill>
                  <a:srgbClr val="002060"/>
                </a:solidFill>
              </a:rPr>
              <a:t> </a:t>
            </a:r>
            <a:r>
              <a:rPr lang="en-US" sz="2800" b="1" dirty="0" err="1">
                <a:solidFill>
                  <a:srgbClr val="002060"/>
                </a:solidFill>
              </a:rPr>
              <a:t>dan</a:t>
            </a:r>
            <a:r>
              <a:rPr lang="en-US" sz="2800" b="1" dirty="0">
                <a:solidFill>
                  <a:srgbClr val="002060"/>
                </a:solidFill>
              </a:rPr>
              <a:t> </a:t>
            </a:r>
            <a:r>
              <a:rPr lang="en-US" sz="2800" b="1" dirty="0" err="1">
                <a:solidFill>
                  <a:srgbClr val="002060"/>
                </a:solidFill>
              </a:rPr>
              <a:t>Tugas</a:t>
            </a:r>
            <a:r>
              <a:rPr lang="en-US" sz="2800" b="1" dirty="0">
                <a:solidFill>
                  <a:srgbClr val="002060"/>
                </a:solidFill>
              </a:rPr>
              <a:t> </a:t>
            </a:r>
            <a:r>
              <a:rPr lang="en-US" sz="2800" b="1" dirty="0" err="1">
                <a:solidFill>
                  <a:srgbClr val="002060"/>
                </a:solidFill>
              </a:rPr>
              <a:t>Jabatan</a:t>
            </a:r>
            <a:r>
              <a:rPr lang="en-US" sz="2800" b="1" dirty="0">
                <a:solidFill>
                  <a:srgbClr val="002060"/>
                </a:solidFill>
              </a:rPr>
              <a:t> </a:t>
            </a:r>
            <a:r>
              <a:rPr lang="en-US" sz="2800" b="1" dirty="0" err="1">
                <a:solidFill>
                  <a:srgbClr val="002060"/>
                </a:solidFill>
              </a:rPr>
              <a:t>beserta</a:t>
            </a:r>
            <a:r>
              <a:rPr lang="en-US" sz="2800" b="1" dirty="0">
                <a:solidFill>
                  <a:srgbClr val="002060"/>
                </a:solidFill>
              </a:rPr>
              <a:t> </a:t>
            </a:r>
            <a:r>
              <a:rPr lang="en-US" sz="2800" b="1" dirty="0" err="1">
                <a:solidFill>
                  <a:srgbClr val="002060"/>
                </a:solidFill>
              </a:rPr>
              <a:t>targetnya</a:t>
            </a:r>
            <a:r>
              <a:rPr lang="en-US" sz="2800" b="1" dirty="0">
                <a:solidFill>
                  <a:srgbClr val="002060"/>
                </a:solidFill>
              </a:rPr>
              <a:t>.</a:t>
            </a:r>
          </a:p>
          <a:p>
            <a:pPr marL="571500" indent="-571500" algn="just">
              <a:spcBef>
                <a:spcPts val="600"/>
              </a:spcBef>
              <a:spcAft>
                <a:spcPts val="600"/>
              </a:spcAft>
              <a:buFont typeface="Wingdings 2" pitchFamily="18" charset="2"/>
              <a:buChar char="R"/>
              <a:defRPr/>
            </a:pPr>
            <a:r>
              <a:rPr lang="en-US" sz="2800" b="1" dirty="0" err="1">
                <a:solidFill>
                  <a:srgbClr val="FF0000"/>
                </a:solidFill>
              </a:rPr>
              <a:t>Lakukan</a:t>
            </a:r>
            <a:r>
              <a:rPr lang="en-US" sz="2800" b="1" dirty="0">
                <a:solidFill>
                  <a:srgbClr val="FF0000"/>
                </a:solidFill>
              </a:rPr>
              <a:t> cascading </a:t>
            </a:r>
            <a:r>
              <a:rPr lang="en-US" sz="2800" b="1" dirty="0" err="1">
                <a:solidFill>
                  <a:srgbClr val="FF0000"/>
                </a:solidFill>
              </a:rPr>
              <a:t>untuk</a:t>
            </a:r>
            <a:r>
              <a:rPr lang="en-US" sz="2800" b="1" dirty="0">
                <a:solidFill>
                  <a:srgbClr val="FF0000"/>
                </a:solidFill>
              </a:rPr>
              <a:t> </a:t>
            </a:r>
            <a:r>
              <a:rPr lang="en-US" sz="2800" b="1" dirty="0" err="1">
                <a:solidFill>
                  <a:srgbClr val="FF0000"/>
                </a:solidFill>
              </a:rPr>
              <a:t>penyusunan</a:t>
            </a:r>
            <a:r>
              <a:rPr lang="en-US" sz="2800" b="1" dirty="0">
                <a:solidFill>
                  <a:srgbClr val="FF0000"/>
                </a:solidFill>
              </a:rPr>
              <a:t> SKP </a:t>
            </a:r>
            <a:r>
              <a:rPr lang="en-US" sz="2800" b="1" dirty="0" err="1">
                <a:solidFill>
                  <a:srgbClr val="FF0000"/>
                </a:solidFill>
              </a:rPr>
              <a:t>jabatan</a:t>
            </a:r>
            <a:r>
              <a:rPr lang="en-US" sz="2800" b="1" dirty="0">
                <a:solidFill>
                  <a:srgbClr val="FF0000"/>
                </a:solidFill>
              </a:rPr>
              <a:t> </a:t>
            </a:r>
            <a:r>
              <a:rPr lang="en-US" sz="2800" b="1" dirty="0" err="1">
                <a:solidFill>
                  <a:srgbClr val="FF0000"/>
                </a:solidFill>
              </a:rPr>
              <a:t>dibawahnya</a:t>
            </a:r>
            <a:r>
              <a:rPr lang="en-US" sz="2800" b="1" dirty="0">
                <a:solidFill>
                  <a:srgbClr val="FF0000"/>
                </a:solidFill>
              </a:rPr>
              <a:t>.</a:t>
            </a:r>
          </a:p>
          <a:p>
            <a:pPr algn="just">
              <a:spcBef>
                <a:spcPts val="600"/>
              </a:spcBef>
              <a:spcAft>
                <a:spcPts val="600"/>
              </a:spcAft>
              <a:defRPr/>
            </a:pPr>
            <a:endParaRPr lang="en-US" sz="2800" i="1" dirty="0">
              <a:solidFill>
                <a:srgbClr val="002060"/>
              </a:solidFill>
            </a:endParaRPr>
          </a:p>
          <a:p>
            <a:pPr algn="just">
              <a:spcBef>
                <a:spcPts val="600"/>
              </a:spcBef>
              <a:spcAft>
                <a:spcPts val="600"/>
              </a:spcAft>
              <a:defRPr/>
            </a:pPr>
            <a:r>
              <a:rPr lang="en-US" sz="2800" i="1" dirty="0" err="1">
                <a:solidFill>
                  <a:srgbClr val="002060"/>
                </a:solidFill>
              </a:rPr>
              <a:t>Keterangan</a:t>
            </a:r>
            <a:r>
              <a:rPr lang="en-US" sz="2800" i="1" dirty="0">
                <a:solidFill>
                  <a:srgbClr val="002060"/>
                </a:solidFill>
              </a:rPr>
              <a:t>: </a:t>
            </a:r>
            <a:r>
              <a:rPr lang="en-US" sz="2800" i="1" dirty="0" err="1">
                <a:solidFill>
                  <a:srgbClr val="002060"/>
                </a:solidFill>
              </a:rPr>
              <a:t>Rumusnya</a:t>
            </a:r>
            <a:r>
              <a:rPr lang="en-US" sz="2800" i="1" dirty="0">
                <a:solidFill>
                  <a:srgbClr val="002060"/>
                </a:solidFill>
              </a:rPr>
              <a:t> </a:t>
            </a:r>
            <a:r>
              <a:rPr lang="en-US" sz="2800" i="1" dirty="0" err="1">
                <a:solidFill>
                  <a:srgbClr val="002060"/>
                </a:solidFill>
              </a:rPr>
              <a:t>adalah</a:t>
            </a:r>
            <a:r>
              <a:rPr lang="en-US" sz="2800" i="1" dirty="0">
                <a:solidFill>
                  <a:srgbClr val="002060"/>
                </a:solidFill>
              </a:rPr>
              <a:t> copy, paste, edit dan ML (</a:t>
            </a:r>
            <a:r>
              <a:rPr lang="en-US" sz="2800" i="1" dirty="0" err="1">
                <a:solidFill>
                  <a:srgbClr val="002060"/>
                </a:solidFill>
              </a:rPr>
              <a:t>muatan</a:t>
            </a:r>
            <a:r>
              <a:rPr lang="en-US" sz="2800" i="1" dirty="0">
                <a:solidFill>
                  <a:srgbClr val="002060"/>
                </a:solidFill>
              </a:rPr>
              <a:t> local).</a:t>
            </a:r>
          </a:p>
        </p:txBody>
      </p:sp>
    </p:spTree>
    <p:extLst>
      <p:ext uri="{BB962C8B-B14F-4D97-AF65-F5344CB8AC3E}">
        <p14:creationId xmlns:p14="http://schemas.microsoft.com/office/powerpoint/2010/main" val="636263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7315" y="3429000"/>
            <a:ext cx="3673475" cy="3024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963" name="Subtitle 2"/>
          <p:cNvSpPr txBox="1">
            <a:spLocks/>
          </p:cNvSpPr>
          <p:nvPr/>
        </p:nvSpPr>
        <p:spPr bwMode="auto">
          <a:xfrm>
            <a:off x="2825752" y="3573463"/>
            <a:ext cx="3313113" cy="4318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 dari PK</a:t>
            </a:r>
          </a:p>
        </p:txBody>
      </p:sp>
      <p:sp>
        <p:nvSpPr>
          <p:cNvPr id="40964" name="Title 1"/>
          <p:cNvSpPr>
            <a:spLocks noGrp="1"/>
          </p:cNvSpPr>
          <p:nvPr>
            <p:ph type="ctrTitle"/>
          </p:nvPr>
        </p:nvSpPr>
        <p:spPr>
          <a:xfrm>
            <a:off x="722313" y="260350"/>
            <a:ext cx="7772400" cy="935038"/>
          </a:xfrm>
        </p:spPr>
        <p:txBody>
          <a:bodyPr anchor="ctr">
            <a:normAutofit/>
          </a:bodyPr>
          <a:lstStyle/>
          <a:p>
            <a:pPr eaLnBrk="1" hangingPunct="1"/>
            <a:r>
              <a:rPr lang="en-US" sz="2400" b="1" dirty="0">
                <a:latin typeface="Arial" panose="020B0604020202020204" pitchFamily="34" charset="0"/>
                <a:cs typeface="Arial" panose="020B0604020202020204" pitchFamily="34" charset="0"/>
              </a:rPr>
              <a:t>CASCADING DOKUMEN PENYUSUNAN SKP</a:t>
            </a:r>
            <a:endParaRPr lang="id-ID" sz="2400" b="1" dirty="0">
              <a:latin typeface="Arial" panose="020B0604020202020204" pitchFamily="34" charset="0"/>
              <a:cs typeface="Arial" panose="020B0604020202020204" pitchFamily="34" charset="0"/>
            </a:endParaRPr>
          </a:p>
        </p:txBody>
      </p:sp>
      <p:sp>
        <p:nvSpPr>
          <p:cNvPr id="40965" name="Subtitle 2"/>
          <p:cNvSpPr>
            <a:spLocks noGrp="1"/>
          </p:cNvSpPr>
          <p:nvPr>
            <p:ph type="subTitle" idx="1"/>
          </p:nvPr>
        </p:nvSpPr>
        <p:spPr>
          <a:xfrm>
            <a:off x="2627315" y="2060577"/>
            <a:ext cx="3673475" cy="576263"/>
          </a:xfrm>
          <a:solidFill>
            <a:srgbClr val="92D050"/>
          </a:solidFill>
          <a:ln>
            <a:solidFill>
              <a:schemeClr val="tx1"/>
            </a:solidFill>
            <a:miter lim="800000"/>
            <a:headEnd/>
            <a:tailEnd/>
          </a:ln>
        </p:spPr>
        <p:txBody>
          <a:bodyPr/>
          <a:lstStyle/>
          <a:p>
            <a:pPr>
              <a:spcBef>
                <a:spcPts val="600"/>
              </a:spcBef>
            </a:pPr>
            <a:r>
              <a:rPr lang="en-US" sz="2400" b="1">
                <a:solidFill>
                  <a:srgbClr val="7030A0"/>
                </a:solidFill>
              </a:rPr>
              <a:t>Penetapan Kinerja (PK)</a:t>
            </a:r>
          </a:p>
        </p:txBody>
      </p:sp>
      <p:sp>
        <p:nvSpPr>
          <p:cNvPr id="4" name="Subtitle 2"/>
          <p:cNvSpPr txBox="1">
            <a:spLocks/>
          </p:cNvSpPr>
          <p:nvPr/>
        </p:nvSpPr>
        <p:spPr bwMode="auto">
          <a:xfrm>
            <a:off x="2627315" y="1268413"/>
            <a:ext cx="3673475" cy="576262"/>
          </a:xfrm>
          <a:prstGeom prst="rect">
            <a:avLst/>
          </a:prstGeom>
          <a:solidFill>
            <a:schemeClr val="accent6">
              <a:lumMod val="60000"/>
              <a:lumOff val="40000"/>
            </a:schemeClr>
          </a:solidFill>
          <a:ln w="9525">
            <a:solidFill>
              <a:srgbClr val="000000"/>
            </a:solidFill>
            <a:miter lim="800000"/>
            <a:headEnd/>
            <a:tailEnd/>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defRPr/>
            </a:pPr>
            <a:r>
              <a:rPr lang="en-US" sz="2400" b="1" dirty="0" err="1">
                <a:solidFill>
                  <a:srgbClr val="7030A0"/>
                </a:solidFill>
              </a:rPr>
              <a:t>Rencana</a:t>
            </a:r>
            <a:r>
              <a:rPr lang="en-US" sz="2400" b="1" dirty="0">
                <a:solidFill>
                  <a:srgbClr val="7030A0"/>
                </a:solidFill>
              </a:rPr>
              <a:t> </a:t>
            </a:r>
            <a:r>
              <a:rPr lang="en-US" sz="2400" b="1" dirty="0" err="1">
                <a:solidFill>
                  <a:srgbClr val="7030A0"/>
                </a:solidFill>
              </a:rPr>
              <a:t>Strategis</a:t>
            </a:r>
            <a:r>
              <a:rPr lang="en-US" sz="2400" b="1" dirty="0">
                <a:solidFill>
                  <a:srgbClr val="7030A0"/>
                </a:solidFill>
              </a:rPr>
              <a:t> (</a:t>
            </a:r>
            <a:r>
              <a:rPr lang="en-US" sz="2400" b="1" dirty="0" err="1">
                <a:solidFill>
                  <a:srgbClr val="7030A0"/>
                </a:solidFill>
              </a:rPr>
              <a:t>Renstra</a:t>
            </a:r>
            <a:r>
              <a:rPr lang="en-US" sz="2400" b="1" dirty="0">
                <a:solidFill>
                  <a:srgbClr val="7030A0"/>
                </a:solidFill>
              </a:rPr>
              <a:t>)</a:t>
            </a:r>
          </a:p>
        </p:txBody>
      </p:sp>
      <p:sp>
        <p:nvSpPr>
          <p:cNvPr id="3" name="Down Arrow 2"/>
          <p:cNvSpPr/>
          <p:nvPr/>
        </p:nvSpPr>
        <p:spPr>
          <a:xfrm>
            <a:off x="4211640" y="1844675"/>
            <a:ext cx="504825"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968" name="Subtitle 2"/>
          <p:cNvSpPr txBox="1">
            <a:spLocks/>
          </p:cNvSpPr>
          <p:nvPr/>
        </p:nvSpPr>
        <p:spPr bwMode="auto">
          <a:xfrm>
            <a:off x="2627315" y="2852738"/>
            <a:ext cx="3673475" cy="576262"/>
          </a:xfrm>
          <a:prstGeom prst="rect">
            <a:avLst/>
          </a:prstGeom>
          <a:solidFill>
            <a:srgbClr val="FFFF99"/>
          </a:solidFill>
          <a:ln w="9525">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a:t>
            </a:r>
          </a:p>
        </p:txBody>
      </p:sp>
      <p:sp>
        <p:nvSpPr>
          <p:cNvPr id="40969" name="Subtitle 2"/>
          <p:cNvSpPr txBox="1">
            <a:spLocks/>
          </p:cNvSpPr>
          <p:nvPr/>
        </p:nvSpPr>
        <p:spPr bwMode="auto">
          <a:xfrm>
            <a:off x="2825752" y="4149725"/>
            <a:ext cx="3313113" cy="4318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 dari RKA-KL</a:t>
            </a:r>
          </a:p>
        </p:txBody>
      </p:sp>
      <p:sp>
        <p:nvSpPr>
          <p:cNvPr id="10" name="Down Arrow 9"/>
          <p:cNvSpPr/>
          <p:nvPr/>
        </p:nvSpPr>
        <p:spPr>
          <a:xfrm>
            <a:off x="4211640" y="2636838"/>
            <a:ext cx="504825"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971" name="Subtitle 2"/>
          <p:cNvSpPr txBox="1">
            <a:spLocks/>
          </p:cNvSpPr>
          <p:nvPr/>
        </p:nvSpPr>
        <p:spPr bwMode="auto">
          <a:xfrm>
            <a:off x="2825752" y="4724400"/>
            <a:ext cx="3313113" cy="433388"/>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 dari TUSI</a:t>
            </a:r>
          </a:p>
        </p:txBody>
      </p:sp>
      <p:sp>
        <p:nvSpPr>
          <p:cNvPr id="40972" name="Subtitle 2"/>
          <p:cNvSpPr txBox="1">
            <a:spLocks/>
          </p:cNvSpPr>
          <p:nvPr/>
        </p:nvSpPr>
        <p:spPr bwMode="auto">
          <a:xfrm>
            <a:off x="2843213" y="5300663"/>
            <a:ext cx="3313112" cy="4318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 Tambahan</a:t>
            </a:r>
          </a:p>
        </p:txBody>
      </p:sp>
      <p:sp>
        <p:nvSpPr>
          <p:cNvPr id="40973" name="Subtitle 2"/>
          <p:cNvSpPr txBox="1">
            <a:spLocks/>
          </p:cNvSpPr>
          <p:nvPr/>
        </p:nvSpPr>
        <p:spPr bwMode="auto">
          <a:xfrm>
            <a:off x="2825752" y="5876925"/>
            <a:ext cx="3313113" cy="431800"/>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b="1">
                <a:solidFill>
                  <a:srgbClr val="7030A0"/>
                </a:solidFill>
              </a:rPr>
              <a:t>Kegiatan Kreativitas</a:t>
            </a:r>
          </a:p>
        </p:txBody>
      </p:sp>
    </p:spTree>
    <p:extLst>
      <p:ext uri="{BB962C8B-B14F-4D97-AF65-F5344CB8AC3E}">
        <p14:creationId xmlns:p14="http://schemas.microsoft.com/office/powerpoint/2010/main" val="13777019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777177" y="270669"/>
            <a:ext cx="7772400" cy="935038"/>
          </a:xfrm>
        </p:spPr>
        <p:txBody>
          <a:bodyPr anchor="ctr">
            <a:normAutofit/>
          </a:bodyPr>
          <a:lstStyle/>
          <a:p>
            <a:pPr eaLnBrk="1" hangingPunct="1"/>
            <a:r>
              <a:rPr lang="en-US" sz="2400" b="1" dirty="0">
                <a:latin typeface="Arial" panose="020B0604020202020204" pitchFamily="34" charset="0"/>
                <a:cs typeface="Arial" panose="020B0604020202020204" pitchFamily="34" charset="0"/>
              </a:rPr>
              <a:t>CASCADING PENYUSUNAN SKP</a:t>
            </a:r>
            <a:endParaRPr lang="id-ID" sz="2400" b="1" dirty="0">
              <a:latin typeface="Arial" panose="020B0604020202020204" pitchFamily="34" charset="0"/>
              <a:cs typeface="Arial" panose="020B0604020202020204" pitchFamily="34" charset="0"/>
            </a:endParaRPr>
          </a:p>
        </p:txBody>
      </p:sp>
      <p:sp>
        <p:nvSpPr>
          <p:cNvPr id="15" name="Subtitle 2"/>
          <p:cNvSpPr txBox="1">
            <a:spLocks/>
          </p:cNvSpPr>
          <p:nvPr/>
        </p:nvSpPr>
        <p:spPr bwMode="auto">
          <a:xfrm>
            <a:off x="2709865" y="1268413"/>
            <a:ext cx="3673475" cy="576262"/>
          </a:xfrm>
          <a:prstGeom prst="rect">
            <a:avLst/>
          </a:prstGeom>
          <a:solidFill>
            <a:schemeClr val="accent6">
              <a:lumMod val="60000"/>
              <a:lumOff val="40000"/>
            </a:schemeClr>
          </a:solidFill>
          <a:ln w="9525">
            <a:solidFill>
              <a:srgbClr val="000000"/>
            </a:solidFill>
            <a:miter lim="800000"/>
            <a:headEnd/>
            <a:tailEnd/>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defRPr/>
            </a:pPr>
            <a:r>
              <a:rPr lang="en-US" sz="2400" b="1" dirty="0" err="1">
                <a:solidFill>
                  <a:srgbClr val="7030A0"/>
                </a:solidFill>
              </a:rPr>
              <a:t>Menteri</a:t>
            </a:r>
            <a:endParaRPr lang="en-US" sz="2400" b="1" dirty="0">
              <a:solidFill>
                <a:srgbClr val="7030A0"/>
              </a:solidFill>
            </a:endParaRPr>
          </a:p>
        </p:txBody>
      </p:sp>
      <p:sp>
        <p:nvSpPr>
          <p:cNvPr id="41988" name="Subtitle 2"/>
          <p:cNvSpPr txBox="1">
            <a:spLocks/>
          </p:cNvSpPr>
          <p:nvPr/>
        </p:nvSpPr>
        <p:spPr bwMode="auto">
          <a:xfrm>
            <a:off x="2725740" y="5367338"/>
            <a:ext cx="3673475" cy="869950"/>
          </a:xfrm>
          <a:prstGeom prst="rect">
            <a:avLst/>
          </a:prstGeom>
          <a:solidFill>
            <a:srgbClr val="92D050"/>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sz="2400" b="1" dirty="0" err="1">
                <a:solidFill>
                  <a:srgbClr val="7030A0"/>
                </a:solidFill>
              </a:rPr>
              <a:t>Fungsional</a:t>
            </a:r>
            <a:r>
              <a:rPr lang="en-US" b="1" dirty="0">
                <a:solidFill>
                  <a:srgbClr val="7030A0"/>
                </a:solidFill>
              </a:rPr>
              <a:t>  </a:t>
            </a:r>
            <a:r>
              <a:rPr lang="en-US" sz="2400" b="1" dirty="0" err="1">
                <a:solidFill>
                  <a:srgbClr val="7030A0"/>
                </a:solidFill>
              </a:rPr>
              <a:t>Tertentu</a:t>
            </a:r>
            <a:r>
              <a:rPr lang="en-US" sz="2400" b="1" dirty="0">
                <a:solidFill>
                  <a:srgbClr val="7030A0"/>
                </a:solidFill>
              </a:rPr>
              <a:t>/</a:t>
            </a:r>
            <a:r>
              <a:rPr lang="en-US" sz="2400" b="1" dirty="0" err="1">
                <a:solidFill>
                  <a:srgbClr val="7030A0"/>
                </a:solidFill>
              </a:rPr>
              <a:t>Umum</a:t>
            </a:r>
            <a:endParaRPr lang="en-US" sz="2400" b="1" dirty="0">
              <a:solidFill>
                <a:srgbClr val="7030A0"/>
              </a:solidFill>
            </a:endParaRPr>
          </a:p>
        </p:txBody>
      </p:sp>
      <p:sp>
        <p:nvSpPr>
          <p:cNvPr id="17" name="Subtitle 2"/>
          <p:cNvSpPr txBox="1">
            <a:spLocks/>
          </p:cNvSpPr>
          <p:nvPr/>
        </p:nvSpPr>
        <p:spPr bwMode="auto">
          <a:xfrm>
            <a:off x="2709865" y="2127252"/>
            <a:ext cx="3673475" cy="576263"/>
          </a:xfrm>
          <a:prstGeom prst="rect">
            <a:avLst/>
          </a:prstGeom>
          <a:solidFill>
            <a:schemeClr val="accent6">
              <a:lumMod val="40000"/>
              <a:lumOff val="60000"/>
            </a:schemeClr>
          </a:solidFill>
          <a:ln>
            <a:solidFill>
              <a:schemeClr val="tx1"/>
            </a:solidFill>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defRPr/>
            </a:pPr>
            <a:r>
              <a:rPr lang="en-US" sz="2400" b="1" dirty="0">
                <a:solidFill>
                  <a:srgbClr val="7030A0"/>
                </a:solidFill>
              </a:rPr>
              <a:t>JPT Madya</a:t>
            </a:r>
          </a:p>
        </p:txBody>
      </p:sp>
      <p:sp>
        <p:nvSpPr>
          <p:cNvPr id="18" name="Subtitle 2"/>
          <p:cNvSpPr txBox="1">
            <a:spLocks/>
          </p:cNvSpPr>
          <p:nvPr/>
        </p:nvSpPr>
        <p:spPr bwMode="auto">
          <a:xfrm>
            <a:off x="2700340" y="2919413"/>
            <a:ext cx="3671887" cy="576262"/>
          </a:xfrm>
          <a:prstGeom prst="rect">
            <a:avLst/>
          </a:prstGeom>
          <a:solidFill>
            <a:schemeClr val="accent6">
              <a:lumMod val="20000"/>
              <a:lumOff val="80000"/>
            </a:schemeClr>
          </a:solidFill>
          <a:ln>
            <a:solidFill>
              <a:schemeClr val="tx1"/>
            </a:solidFill>
          </a:ln>
        </p:spPr>
        <p:txBody>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600"/>
              </a:spcBef>
              <a:defRPr/>
            </a:pPr>
            <a:r>
              <a:rPr lang="en-US" sz="2400" b="1" dirty="0">
                <a:solidFill>
                  <a:srgbClr val="7030A0"/>
                </a:solidFill>
              </a:rPr>
              <a:t>JPT </a:t>
            </a:r>
            <a:r>
              <a:rPr lang="en-US" sz="2400" b="1" dirty="0" err="1">
                <a:solidFill>
                  <a:srgbClr val="7030A0"/>
                </a:solidFill>
              </a:rPr>
              <a:t>Pratama</a:t>
            </a:r>
            <a:endParaRPr lang="en-US" sz="2400" b="1" dirty="0">
              <a:solidFill>
                <a:srgbClr val="7030A0"/>
              </a:solidFill>
            </a:endParaRPr>
          </a:p>
        </p:txBody>
      </p:sp>
      <p:sp>
        <p:nvSpPr>
          <p:cNvPr id="41991" name="Subtitle 2"/>
          <p:cNvSpPr txBox="1">
            <a:spLocks/>
          </p:cNvSpPr>
          <p:nvPr/>
        </p:nvSpPr>
        <p:spPr bwMode="auto">
          <a:xfrm>
            <a:off x="2724150" y="3711577"/>
            <a:ext cx="3671888" cy="576263"/>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sz="2400" b="1" dirty="0">
                <a:solidFill>
                  <a:srgbClr val="7030A0"/>
                </a:solidFill>
              </a:rPr>
              <a:t>Administrator</a:t>
            </a:r>
          </a:p>
        </p:txBody>
      </p:sp>
      <p:sp>
        <p:nvSpPr>
          <p:cNvPr id="41992" name="Subtitle 2"/>
          <p:cNvSpPr txBox="1">
            <a:spLocks/>
          </p:cNvSpPr>
          <p:nvPr/>
        </p:nvSpPr>
        <p:spPr bwMode="auto">
          <a:xfrm>
            <a:off x="2700340" y="4503738"/>
            <a:ext cx="3671887" cy="576262"/>
          </a:xfrm>
          <a:prstGeom prst="rect">
            <a:avLst/>
          </a:prstGeom>
          <a:solidFill>
            <a:srgbClr val="FFFF99"/>
          </a:solidFill>
          <a:ln w="9525">
            <a:solidFill>
              <a:schemeClr val="tx1"/>
            </a:solidFill>
            <a:miter lim="800000"/>
            <a:headEnd/>
            <a:tailEnd/>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pPr>
            <a:r>
              <a:rPr lang="en-US" sz="2400" b="1" dirty="0" err="1">
                <a:solidFill>
                  <a:srgbClr val="7030A0"/>
                </a:solidFill>
              </a:rPr>
              <a:t>Pengawas</a:t>
            </a:r>
            <a:endParaRPr lang="en-US" sz="2400" b="1" dirty="0">
              <a:solidFill>
                <a:srgbClr val="7030A0"/>
              </a:solidFill>
            </a:endParaRPr>
          </a:p>
        </p:txBody>
      </p:sp>
      <p:sp>
        <p:nvSpPr>
          <p:cNvPr id="21" name="Down Arrow 20"/>
          <p:cNvSpPr/>
          <p:nvPr/>
        </p:nvSpPr>
        <p:spPr>
          <a:xfrm>
            <a:off x="4284665" y="1889125"/>
            <a:ext cx="5032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Down Arrow 21"/>
          <p:cNvSpPr/>
          <p:nvPr/>
        </p:nvSpPr>
        <p:spPr>
          <a:xfrm>
            <a:off x="4310065" y="2703513"/>
            <a:ext cx="504825"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Down Arrow 22"/>
          <p:cNvSpPr/>
          <p:nvPr/>
        </p:nvSpPr>
        <p:spPr>
          <a:xfrm>
            <a:off x="4308475" y="3495675"/>
            <a:ext cx="5032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4" name="Down Arrow 23"/>
          <p:cNvSpPr/>
          <p:nvPr/>
        </p:nvSpPr>
        <p:spPr>
          <a:xfrm>
            <a:off x="4310065" y="4287838"/>
            <a:ext cx="504825"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 name="Down Arrow 24"/>
          <p:cNvSpPr/>
          <p:nvPr/>
        </p:nvSpPr>
        <p:spPr>
          <a:xfrm>
            <a:off x="4337050" y="5116513"/>
            <a:ext cx="5032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4581" name="Elbow Connector 24580"/>
          <p:cNvCxnSpPr>
            <a:stCxn id="18" idx="1"/>
            <a:endCxn id="41988" idx="1"/>
          </p:cNvCxnSpPr>
          <p:nvPr/>
        </p:nvCxnSpPr>
        <p:spPr>
          <a:xfrm rot="10800000" flipH="1" flipV="1">
            <a:off x="2700338" y="3208340"/>
            <a:ext cx="25400" cy="2593975"/>
          </a:xfrm>
          <a:prstGeom prst="bentConnector3">
            <a:avLst>
              <a:gd name="adj1" fmla="val -1544623"/>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589" name="Elbow Connector 24588"/>
          <p:cNvCxnSpPr>
            <a:stCxn id="41991" idx="3"/>
            <a:endCxn id="41988" idx="3"/>
          </p:cNvCxnSpPr>
          <p:nvPr/>
        </p:nvCxnSpPr>
        <p:spPr>
          <a:xfrm>
            <a:off x="6396040" y="4000502"/>
            <a:ext cx="3175" cy="1801813"/>
          </a:xfrm>
          <a:prstGeom prst="bentConnector3">
            <a:avLst>
              <a:gd name="adj1" fmla="val 16346679"/>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067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755650" y="500126"/>
            <a:ext cx="7772400" cy="863600"/>
          </a:xfrm>
        </p:spPr>
        <p:txBody>
          <a:bodyPr anchor="ctr">
            <a:normAutofit/>
          </a:bodyPr>
          <a:lstStyle/>
          <a:p>
            <a:pPr eaLnBrk="1" hangingPunct="1"/>
            <a:r>
              <a:rPr lang="en-US" sz="3600" b="1" dirty="0">
                <a:latin typeface="Arial" panose="020B0604020202020204" pitchFamily="34" charset="0"/>
                <a:cs typeface="Arial" panose="020B0604020202020204" pitchFamily="34" charset="0"/>
              </a:rPr>
              <a:t>RUMUSAN KEGIATAN</a:t>
            </a:r>
            <a:endParaRPr lang="id-ID" sz="3600" b="1" dirty="0">
              <a:latin typeface="Arial" panose="020B0604020202020204" pitchFamily="34" charset="0"/>
              <a:cs typeface="Arial" panose="020B0604020202020204" pitchFamily="34" charset="0"/>
            </a:endParaRPr>
          </a:p>
        </p:txBody>
      </p:sp>
      <p:sp>
        <p:nvSpPr>
          <p:cNvPr id="45059" name="Subtitle 2"/>
          <p:cNvSpPr>
            <a:spLocks noGrp="1"/>
          </p:cNvSpPr>
          <p:nvPr>
            <p:ph type="subTitle" idx="1"/>
          </p:nvPr>
        </p:nvSpPr>
        <p:spPr>
          <a:xfrm>
            <a:off x="827088" y="1700215"/>
            <a:ext cx="7416800" cy="4537075"/>
          </a:xfrm>
        </p:spPr>
        <p:txBody>
          <a:bodyPr/>
          <a:lstStyle/>
          <a:p>
            <a:pPr marL="457200" indent="-457200" algn="just">
              <a:spcBef>
                <a:spcPts val="1200"/>
              </a:spcBef>
              <a:buFont typeface="Wingdings 2" pitchFamily="18" charset="2"/>
              <a:buChar char="R"/>
            </a:pPr>
            <a:r>
              <a:rPr lang="en-US" sz="2800" dirty="0" err="1">
                <a:solidFill>
                  <a:srgbClr val="7030A0"/>
                </a:solidFill>
              </a:rPr>
              <a:t>Mengubah</a:t>
            </a:r>
            <a:r>
              <a:rPr lang="en-US" sz="2800" dirty="0">
                <a:solidFill>
                  <a:srgbClr val="7030A0"/>
                </a:solidFill>
              </a:rPr>
              <a:t> </a:t>
            </a:r>
            <a:r>
              <a:rPr lang="en-US" sz="2800" dirty="0" err="1">
                <a:solidFill>
                  <a:srgbClr val="7030A0"/>
                </a:solidFill>
              </a:rPr>
              <a:t>dari</a:t>
            </a:r>
            <a:r>
              <a:rPr lang="en-US" sz="2800" dirty="0">
                <a:solidFill>
                  <a:srgbClr val="7030A0"/>
                </a:solidFill>
              </a:rPr>
              <a:t> </a:t>
            </a:r>
            <a:r>
              <a:rPr lang="en-US" sz="2800" dirty="0" err="1">
                <a:solidFill>
                  <a:srgbClr val="7030A0"/>
                </a:solidFill>
              </a:rPr>
              <a:t>redaksional</a:t>
            </a:r>
            <a:r>
              <a:rPr lang="en-US" sz="2800" dirty="0">
                <a:solidFill>
                  <a:srgbClr val="7030A0"/>
                </a:solidFill>
              </a:rPr>
              <a:t> </a:t>
            </a:r>
            <a:r>
              <a:rPr lang="en-US" sz="2800" dirty="0" err="1">
                <a:solidFill>
                  <a:srgbClr val="7030A0"/>
                </a:solidFill>
              </a:rPr>
              <a:t>indikator</a:t>
            </a:r>
            <a:r>
              <a:rPr lang="en-US" sz="2800" dirty="0">
                <a:solidFill>
                  <a:srgbClr val="7030A0"/>
                </a:solidFill>
              </a:rPr>
              <a:t> </a:t>
            </a:r>
            <a:r>
              <a:rPr lang="en-US" sz="2800" dirty="0" err="1">
                <a:solidFill>
                  <a:srgbClr val="7030A0"/>
                </a:solidFill>
              </a:rPr>
              <a:t>kinerja</a:t>
            </a:r>
            <a:r>
              <a:rPr lang="en-US" sz="2800" dirty="0">
                <a:solidFill>
                  <a:srgbClr val="7030A0"/>
                </a:solidFill>
              </a:rPr>
              <a:t> (output/outcome) </a:t>
            </a:r>
            <a:r>
              <a:rPr lang="en-US" sz="2800" dirty="0" err="1">
                <a:solidFill>
                  <a:srgbClr val="7030A0"/>
                </a:solidFill>
              </a:rPr>
              <a:t>menjadi</a:t>
            </a:r>
            <a:r>
              <a:rPr lang="en-US" sz="2800" dirty="0">
                <a:solidFill>
                  <a:srgbClr val="7030A0"/>
                </a:solidFill>
              </a:rPr>
              <a:t> </a:t>
            </a:r>
            <a:r>
              <a:rPr lang="en-US" sz="2800" dirty="0" err="1">
                <a:solidFill>
                  <a:srgbClr val="7030A0"/>
                </a:solidFill>
              </a:rPr>
              <a:t>redaksional</a:t>
            </a:r>
            <a:r>
              <a:rPr lang="en-US" sz="2800" dirty="0">
                <a:solidFill>
                  <a:srgbClr val="7030A0"/>
                </a:solidFill>
              </a:rPr>
              <a:t> </a:t>
            </a:r>
            <a:r>
              <a:rPr lang="en-US" sz="2800" dirty="0" err="1">
                <a:solidFill>
                  <a:srgbClr val="7030A0"/>
                </a:solidFill>
              </a:rPr>
              <a:t>kegiatan</a:t>
            </a:r>
            <a:r>
              <a:rPr lang="en-US" sz="2800" dirty="0">
                <a:solidFill>
                  <a:srgbClr val="7030A0"/>
                </a:solidFill>
              </a:rPr>
              <a:t> (kata </a:t>
            </a:r>
            <a:r>
              <a:rPr lang="en-US" sz="2800" dirty="0" err="1">
                <a:solidFill>
                  <a:srgbClr val="7030A0"/>
                </a:solidFill>
              </a:rPr>
              <a:t>kerja</a:t>
            </a:r>
            <a:r>
              <a:rPr lang="en-US" sz="2800" dirty="0">
                <a:solidFill>
                  <a:srgbClr val="7030A0"/>
                </a:solidFill>
              </a:rPr>
              <a:t>);</a:t>
            </a:r>
          </a:p>
          <a:p>
            <a:pPr marL="457200" indent="-457200" algn="just">
              <a:spcBef>
                <a:spcPts val="1200"/>
              </a:spcBef>
              <a:buFont typeface="Wingdings 2" pitchFamily="18" charset="2"/>
              <a:buChar char="R"/>
            </a:pPr>
            <a:r>
              <a:rPr lang="en-US" sz="2800" dirty="0" err="1">
                <a:solidFill>
                  <a:srgbClr val="FF0000"/>
                </a:solidFill>
              </a:rPr>
              <a:t>Mengoperasionalkan</a:t>
            </a:r>
            <a:r>
              <a:rPr lang="en-US" sz="2800" dirty="0">
                <a:solidFill>
                  <a:srgbClr val="FF0000"/>
                </a:solidFill>
              </a:rPr>
              <a:t> </a:t>
            </a:r>
            <a:r>
              <a:rPr lang="en-US" sz="2800" dirty="0" err="1">
                <a:solidFill>
                  <a:srgbClr val="FF0000"/>
                </a:solidFill>
              </a:rPr>
              <a:t>kegiatan</a:t>
            </a:r>
            <a:r>
              <a:rPr lang="en-US" sz="2800" dirty="0">
                <a:solidFill>
                  <a:srgbClr val="FF0000"/>
                </a:solidFill>
              </a:rPr>
              <a:t> </a:t>
            </a:r>
            <a:r>
              <a:rPr lang="en-US" sz="2800" dirty="0" err="1">
                <a:solidFill>
                  <a:srgbClr val="FF0000"/>
                </a:solidFill>
              </a:rPr>
              <a:t>pejabat</a:t>
            </a:r>
            <a:r>
              <a:rPr lang="en-US" sz="2800" dirty="0">
                <a:solidFill>
                  <a:srgbClr val="FF0000"/>
                </a:solidFill>
              </a:rPr>
              <a:t> yang </a:t>
            </a:r>
            <a:r>
              <a:rPr lang="en-US" sz="2800" dirty="0" err="1">
                <a:solidFill>
                  <a:srgbClr val="FF0000"/>
                </a:solidFill>
              </a:rPr>
              <a:t>lebih</a:t>
            </a:r>
            <a:r>
              <a:rPr lang="en-US" sz="2800" dirty="0">
                <a:solidFill>
                  <a:srgbClr val="FF0000"/>
                </a:solidFill>
              </a:rPr>
              <a:t> </a:t>
            </a:r>
            <a:r>
              <a:rPr lang="en-US" sz="2800" dirty="0" err="1">
                <a:solidFill>
                  <a:srgbClr val="FF0000"/>
                </a:solidFill>
              </a:rPr>
              <a:t>tinggi</a:t>
            </a:r>
            <a:r>
              <a:rPr lang="en-US" sz="2800" dirty="0">
                <a:solidFill>
                  <a:srgbClr val="FF0000"/>
                </a:solidFill>
              </a:rPr>
              <a:t> </a:t>
            </a:r>
            <a:r>
              <a:rPr lang="en-US" sz="2800" dirty="0" err="1">
                <a:solidFill>
                  <a:srgbClr val="FF0000"/>
                </a:solidFill>
              </a:rPr>
              <a:t>ke</a:t>
            </a:r>
            <a:r>
              <a:rPr lang="en-US" sz="2800" dirty="0">
                <a:solidFill>
                  <a:srgbClr val="FF0000"/>
                </a:solidFill>
              </a:rPr>
              <a:t> </a:t>
            </a:r>
            <a:r>
              <a:rPr lang="en-US" sz="2800" dirty="0" err="1">
                <a:solidFill>
                  <a:srgbClr val="FF0000"/>
                </a:solidFill>
              </a:rPr>
              <a:t>dalam</a:t>
            </a:r>
            <a:r>
              <a:rPr lang="en-US" sz="2800" dirty="0">
                <a:solidFill>
                  <a:srgbClr val="FF0000"/>
                </a:solidFill>
              </a:rPr>
              <a:t> </a:t>
            </a:r>
            <a:r>
              <a:rPr lang="en-US" sz="2800" dirty="0" err="1">
                <a:solidFill>
                  <a:srgbClr val="FF0000"/>
                </a:solidFill>
              </a:rPr>
              <a:t>kegiatan</a:t>
            </a:r>
            <a:r>
              <a:rPr lang="en-US" sz="2800" dirty="0">
                <a:solidFill>
                  <a:srgbClr val="FF0000"/>
                </a:solidFill>
              </a:rPr>
              <a:t> </a:t>
            </a:r>
            <a:r>
              <a:rPr lang="en-US" sz="2800" dirty="0" err="1">
                <a:solidFill>
                  <a:srgbClr val="FF0000"/>
                </a:solidFill>
              </a:rPr>
              <a:t>pejabat</a:t>
            </a:r>
            <a:r>
              <a:rPr lang="en-US" sz="2800" dirty="0">
                <a:solidFill>
                  <a:srgbClr val="FF0000"/>
                </a:solidFill>
              </a:rPr>
              <a:t> di </a:t>
            </a:r>
            <a:r>
              <a:rPr lang="en-US" sz="2800" dirty="0" err="1">
                <a:solidFill>
                  <a:srgbClr val="FF0000"/>
                </a:solidFill>
              </a:rPr>
              <a:t>bawahnya</a:t>
            </a:r>
            <a:r>
              <a:rPr lang="en-US" sz="2800" dirty="0">
                <a:solidFill>
                  <a:srgbClr val="FF0000"/>
                </a:solidFill>
              </a:rPr>
              <a:t>;</a:t>
            </a:r>
          </a:p>
          <a:p>
            <a:pPr marL="457200" indent="-457200" algn="just">
              <a:spcBef>
                <a:spcPts val="1200"/>
              </a:spcBef>
              <a:buFont typeface="Wingdings 2" pitchFamily="18" charset="2"/>
              <a:buChar char="R"/>
            </a:pPr>
            <a:r>
              <a:rPr lang="en-US" sz="2800" dirty="0" err="1">
                <a:solidFill>
                  <a:srgbClr val="7030A0"/>
                </a:solidFill>
              </a:rPr>
              <a:t>Mengalokasikan</a:t>
            </a:r>
            <a:r>
              <a:rPr lang="en-US" sz="2800" dirty="0">
                <a:solidFill>
                  <a:srgbClr val="7030A0"/>
                </a:solidFill>
              </a:rPr>
              <a:t> (</a:t>
            </a:r>
            <a:r>
              <a:rPr lang="en-US" sz="2800" dirty="0" err="1">
                <a:solidFill>
                  <a:srgbClr val="7030A0"/>
                </a:solidFill>
              </a:rPr>
              <a:t>pembagian</a:t>
            </a:r>
            <a:r>
              <a:rPr lang="en-US" sz="2800" dirty="0">
                <a:solidFill>
                  <a:srgbClr val="7030A0"/>
                </a:solidFill>
              </a:rPr>
              <a:t>) target </a:t>
            </a:r>
            <a:r>
              <a:rPr lang="en-US" sz="2800" dirty="0" err="1">
                <a:solidFill>
                  <a:srgbClr val="7030A0"/>
                </a:solidFill>
              </a:rPr>
              <a:t>pejabat</a:t>
            </a:r>
            <a:r>
              <a:rPr lang="en-US" sz="2800" dirty="0">
                <a:solidFill>
                  <a:srgbClr val="7030A0"/>
                </a:solidFill>
              </a:rPr>
              <a:t> yang </a:t>
            </a:r>
            <a:r>
              <a:rPr lang="en-US" sz="2800" dirty="0" err="1">
                <a:solidFill>
                  <a:srgbClr val="7030A0"/>
                </a:solidFill>
              </a:rPr>
              <a:t>lebih</a:t>
            </a:r>
            <a:r>
              <a:rPr lang="en-US" sz="2800" dirty="0">
                <a:solidFill>
                  <a:srgbClr val="7030A0"/>
                </a:solidFill>
              </a:rPr>
              <a:t> </a:t>
            </a:r>
            <a:r>
              <a:rPr lang="en-US" sz="2800" dirty="0" err="1">
                <a:solidFill>
                  <a:srgbClr val="7030A0"/>
                </a:solidFill>
              </a:rPr>
              <a:t>tinggi</a:t>
            </a:r>
            <a:r>
              <a:rPr lang="en-US" sz="2800" dirty="0">
                <a:solidFill>
                  <a:srgbClr val="7030A0"/>
                </a:solidFill>
              </a:rPr>
              <a:t> </a:t>
            </a:r>
            <a:r>
              <a:rPr lang="en-US" sz="2800" dirty="0" err="1">
                <a:solidFill>
                  <a:srgbClr val="7030A0"/>
                </a:solidFill>
              </a:rPr>
              <a:t>ke</a:t>
            </a:r>
            <a:r>
              <a:rPr lang="en-US" sz="2800" dirty="0">
                <a:solidFill>
                  <a:srgbClr val="7030A0"/>
                </a:solidFill>
              </a:rPr>
              <a:t> </a:t>
            </a:r>
            <a:r>
              <a:rPr lang="en-US" sz="2800" dirty="0" err="1">
                <a:solidFill>
                  <a:srgbClr val="7030A0"/>
                </a:solidFill>
              </a:rPr>
              <a:t>dalam</a:t>
            </a:r>
            <a:r>
              <a:rPr lang="en-US" sz="2800" dirty="0">
                <a:solidFill>
                  <a:srgbClr val="7030A0"/>
                </a:solidFill>
              </a:rPr>
              <a:t> target-target </a:t>
            </a:r>
            <a:r>
              <a:rPr lang="en-US" sz="2800" dirty="0" err="1">
                <a:solidFill>
                  <a:srgbClr val="7030A0"/>
                </a:solidFill>
              </a:rPr>
              <a:t>pejabat-pejabat</a:t>
            </a:r>
            <a:r>
              <a:rPr lang="en-US" sz="2800" dirty="0">
                <a:solidFill>
                  <a:srgbClr val="7030A0"/>
                </a:solidFill>
              </a:rPr>
              <a:t> di </a:t>
            </a:r>
            <a:r>
              <a:rPr lang="en-US" sz="2800" dirty="0" err="1">
                <a:solidFill>
                  <a:srgbClr val="7030A0"/>
                </a:solidFill>
              </a:rPr>
              <a:t>bawahnya</a:t>
            </a:r>
            <a:r>
              <a:rPr lang="en-US" sz="2800" dirty="0">
                <a:solidFill>
                  <a:srgbClr val="7030A0"/>
                </a:solidFill>
              </a:rPr>
              <a:t>.</a:t>
            </a:r>
            <a:endParaRPr lang="id-ID" sz="2800" dirty="0">
              <a:solidFill>
                <a:srgbClr val="7030A0"/>
              </a:solidFill>
            </a:endParaRPr>
          </a:p>
        </p:txBody>
      </p:sp>
    </p:spTree>
    <p:extLst>
      <p:ext uri="{BB962C8B-B14F-4D97-AF65-F5344CB8AC3E}">
        <p14:creationId xmlns:p14="http://schemas.microsoft.com/office/powerpoint/2010/main" val="392043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52402"/>
            <a:ext cx="8229600" cy="563563"/>
          </a:xfrm>
        </p:spPr>
        <p:txBody>
          <a:bodyPr>
            <a:noAutofit/>
          </a:bodyPr>
          <a:lstStyle/>
          <a:p>
            <a:pPr algn="ctr" eaLnBrk="1" hangingPunct="1"/>
            <a:r>
              <a:rPr lang="en-US" sz="2000" b="1" dirty="0">
                <a:latin typeface="Arial" panose="020B0604020202020204" pitchFamily="34" charset="0"/>
                <a:cs typeface="Arial" panose="020B0604020202020204" pitchFamily="34" charset="0"/>
              </a:rPr>
              <a:t>IDENTIFIKASI KEGIATAN DAN OUTPUT JABATAN BERDASARKAN KEGIATAN DAN OUTPUT ORGANISASI</a:t>
            </a:r>
          </a:p>
        </p:txBody>
      </p:sp>
      <p:sp>
        <p:nvSpPr>
          <p:cNvPr id="46083" name="TextBox 2"/>
          <p:cNvSpPr txBox="1">
            <a:spLocks noChangeArrowheads="1"/>
          </p:cNvSpPr>
          <p:nvPr/>
        </p:nvSpPr>
        <p:spPr bwMode="auto">
          <a:xfrm>
            <a:off x="152402" y="784227"/>
            <a:ext cx="5368925" cy="591026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a:solidFill>
                  <a:srgbClr val="002060"/>
                </a:solidFill>
              </a:rPr>
              <a:t>DOMAIN ORGANISASI</a:t>
            </a: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a:p>
            <a:pPr eaLnBrk="1" hangingPunct="1"/>
            <a:endParaRPr lang="en-US">
              <a:solidFill>
                <a:prstClr val="black"/>
              </a:solidFill>
            </a:endParaRPr>
          </a:p>
        </p:txBody>
      </p:sp>
      <p:sp>
        <p:nvSpPr>
          <p:cNvPr id="46084" name="TextBox 4"/>
          <p:cNvSpPr txBox="1">
            <a:spLocks noChangeArrowheads="1"/>
          </p:cNvSpPr>
          <p:nvPr/>
        </p:nvSpPr>
        <p:spPr bwMode="auto">
          <a:xfrm>
            <a:off x="228602" y="3668713"/>
            <a:ext cx="3006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002060"/>
                </a:solidFill>
              </a:rPr>
              <a:t>URAIAN TUGAS</a:t>
            </a:r>
          </a:p>
        </p:txBody>
      </p:sp>
      <p:sp>
        <p:nvSpPr>
          <p:cNvPr id="46085" name="TextBox 5"/>
          <p:cNvSpPr txBox="1">
            <a:spLocks noChangeArrowheads="1"/>
          </p:cNvSpPr>
          <p:nvPr/>
        </p:nvSpPr>
        <p:spPr bwMode="auto">
          <a:xfrm>
            <a:off x="228602" y="4037015"/>
            <a:ext cx="30067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002060"/>
                </a:solidFill>
              </a:rPr>
              <a:t>SUBSTANSI/CORE (SPESIFIK)</a:t>
            </a:r>
          </a:p>
        </p:txBody>
      </p:sp>
      <p:sp>
        <p:nvSpPr>
          <p:cNvPr id="46086" name="TextBox 6"/>
          <p:cNvSpPr txBox="1">
            <a:spLocks noChangeArrowheads="1"/>
          </p:cNvSpPr>
          <p:nvPr/>
        </p:nvSpPr>
        <p:spPr bwMode="auto">
          <a:xfrm>
            <a:off x="228602" y="4418015"/>
            <a:ext cx="30067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002060"/>
                </a:solidFill>
              </a:rPr>
              <a:t>MANAJERIAL (GENERIK)</a:t>
            </a:r>
          </a:p>
        </p:txBody>
      </p:sp>
      <p:sp>
        <p:nvSpPr>
          <p:cNvPr id="46087" name="TextBox 7"/>
          <p:cNvSpPr txBox="1">
            <a:spLocks noChangeArrowheads="1"/>
          </p:cNvSpPr>
          <p:nvPr/>
        </p:nvSpPr>
        <p:spPr bwMode="auto">
          <a:xfrm>
            <a:off x="228602" y="4778375"/>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002060"/>
                </a:solidFill>
              </a:rPr>
              <a:t>PENDUKUNG (GENERIK)</a:t>
            </a:r>
          </a:p>
        </p:txBody>
      </p:sp>
      <p:sp>
        <p:nvSpPr>
          <p:cNvPr id="46088" name="TextBox 8"/>
          <p:cNvSpPr txBox="1">
            <a:spLocks noChangeArrowheads="1"/>
          </p:cNvSpPr>
          <p:nvPr/>
        </p:nvSpPr>
        <p:spPr bwMode="auto">
          <a:xfrm>
            <a:off x="228602" y="1816100"/>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002060"/>
                </a:solidFill>
              </a:rPr>
              <a:t>ORGANISASI DAN TATA KERJA</a:t>
            </a:r>
          </a:p>
        </p:txBody>
      </p:sp>
      <p:sp>
        <p:nvSpPr>
          <p:cNvPr id="46089" name="TextBox 9"/>
          <p:cNvSpPr txBox="1">
            <a:spLocks noChangeArrowheads="1"/>
          </p:cNvSpPr>
          <p:nvPr/>
        </p:nvSpPr>
        <p:spPr bwMode="auto">
          <a:xfrm>
            <a:off x="228602" y="2185988"/>
            <a:ext cx="3006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002060"/>
                </a:solidFill>
              </a:rPr>
              <a:t>TUGAS DAN FUNGSI</a:t>
            </a:r>
          </a:p>
        </p:txBody>
      </p:sp>
      <p:cxnSp>
        <p:nvCxnSpPr>
          <p:cNvPr id="15" name="Straight Arrow Connector 14"/>
          <p:cNvCxnSpPr>
            <a:stCxn id="46089" idx="2"/>
            <a:endCxn id="46084" idx="0"/>
          </p:cNvCxnSpPr>
          <p:nvPr/>
        </p:nvCxnSpPr>
        <p:spPr>
          <a:xfrm>
            <a:off x="1731963" y="2554290"/>
            <a:ext cx="0" cy="111442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6091" name="TextBox 18"/>
          <p:cNvSpPr txBox="1">
            <a:spLocks noChangeArrowheads="1"/>
          </p:cNvSpPr>
          <p:nvPr/>
        </p:nvSpPr>
        <p:spPr bwMode="auto">
          <a:xfrm>
            <a:off x="228602" y="5508625"/>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002060"/>
                </a:solidFill>
              </a:rPr>
              <a:t>KEGIATAN</a:t>
            </a:r>
          </a:p>
        </p:txBody>
      </p:sp>
      <p:sp>
        <p:nvSpPr>
          <p:cNvPr id="46092" name="TextBox 19"/>
          <p:cNvSpPr txBox="1">
            <a:spLocks noChangeArrowheads="1"/>
          </p:cNvSpPr>
          <p:nvPr/>
        </p:nvSpPr>
        <p:spPr bwMode="auto">
          <a:xfrm>
            <a:off x="234952" y="5878513"/>
            <a:ext cx="30003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002060"/>
                </a:solidFill>
              </a:rPr>
              <a:t>PRODUK (DOKUMEN)</a:t>
            </a:r>
          </a:p>
        </p:txBody>
      </p:sp>
      <p:cxnSp>
        <p:nvCxnSpPr>
          <p:cNvPr id="21" name="Straight Arrow Connector 20"/>
          <p:cNvCxnSpPr>
            <a:stCxn id="46087" idx="2"/>
            <a:endCxn id="46091" idx="0"/>
          </p:cNvCxnSpPr>
          <p:nvPr/>
        </p:nvCxnSpPr>
        <p:spPr>
          <a:xfrm>
            <a:off x="1731963" y="5148263"/>
            <a:ext cx="0" cy="36036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6094" name="TextBox 23"/>
          <p:cNvSpPr txBox="1">
            <a:spLocks noChangeArrowheads="1"/>
          </p:cNvSpPr>
          <p:nvPr/>
        </p:nvSpPr>
        <p:spPr bwMode="auto">
          <a:xfrm>
            <a:off x="234952" y="6246815"/>
            <a:ext cx="30003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002060"/>
                </a:solidFill>
              </a:rPr>
              <a:t>JASA (KEGIATAN)</a:t>
            </a:r>
          </a:p>
        </p:txBody>
      </p:sp>
      <p:sp>
        <p:nvSpPr>
          <p:cNvPr id="46095" name="TextBox 25"/>
          <p:cNvSpPr txBox="1">
            <a:spLocks noChangeArrowheads="1"/>
          </p:cNvSpPr>
          <p:nvPr/>
        </p:nvSpPr>
        <p:spPr bwMode="auto">
          <a:xfrm>
            <a:off x="3522665" y="901702"/>
            <a:ext cx="5392737" cy="59086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b="1">
                <a:solidFill>
                  <a:srgbClr val="C00000"/>
                </a:solidFill>
              </a:rPr>
              <a:t>DOMAIN JABATAN</a:t>
            </a:r>
          </a:p>
          <a:p>
            <a:pPr algn="r" eaLnBrk="1" hangingPunct="1"/>
            <a:r>
              <a:rPr lang="en-US">
                <a:solidFill>
                  <a:prstClr val="black"/>
                </a:solidFill>
              </a:rPr>
              <a:t>(INDIVIDUAL-ORGANISASI)</a:t>
            </a: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a:p>
            <a:pPr algn="ctr" eaLnBrk="1" hangingPunct="1"/>
            <a:endParaRPr lang="en-US">
              <a:solidFill>
                <a:prstClr val="black"/>
              </a:solidFill>
            </a:endParaRPr>
          </a:p>
        </p:txBody>
      </p:sp>
      <p:sp>
        <p:nvSpPr>
          <p:cNvPr id="46096" name="TextBox 26"/>
          <p:cNvSpPr txBox="1">
            <a:spLocks noChangeArrowheads="1"/>
          </p:cNvSpPr>
          <p:nvPr/>
        </p:nvSpPr>
        <p:spPr bwMode="auto">
          <a:xfrm>
            <a:off x="5826127" y="3668713"/>
            <a:ext cx="3006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C00000"/>
                </a:solidFill>
              </a:rPr>
              <a:t>URAIAN TUGAS  JABATAN</a:t>
            </a:r>
          </a:p>
        </p:txBody>
      </p:sp>
      <p:sp>
        <p:nvSpPr>
          <p:cNvPr id="46097" name="TextBox 27"/>
          <p:cNvSpPr txBox="1">
            <a:spLocks noChangeArrowheads="1"/>
          </p:cNvSpPr>
          <p:nvPr/>
        </p:nvSpPr>
        <p:spPr bwMode="auto">
          <a:xfrm>
            <a:off x="5826127" y="4037015"/>
            <a:ext cx="30067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C00000"/>
                </a:solidFill>
              </a:rPr>
              <a:t>SUBSTANSI/CORE (SPESIFIK)</a:t>
            </a:r>
          </a:p>
        </p:txBody>
      </p:sp>
      <p:sp>
        <p:nvSpPr>
          <p:cNvPr id="46098" name="TextBox 28"/>
          <p:cNvSpPr txBox="1">
            <a:spLocks noChangeArrowheads="1"/>
          </p:cNvSpPr>
          <p:nvPr/>
        </p:nvSpPr>
        <p:spPr bwMode="auto">
          <a:xfrm>
            <a:off x="5826127" y="4418015"/>
            <a:ext cx="30067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C00000"/>
                </a:solidFill>
              </a:rPr>
              <a:t>MANAJERIAL (GENERIK)</a:t>
            </a:r>
          </a:p>
        </p:txBody>
      </p:sp>
      <p:sp>
        <p:nvSpPr>
          <p:cNvPr id="46099" name="TextBox 29"/>
          <p:cNvSpPr txBox="1">
            <a:spLocks noChangeArrowheads="1"/>
          </p:cNvSpPr>
          <p:nvPr/>
        </p:nvSpPr>
        <p:spPr bwMode="auto">
          <a:xfrm>
            <a:off x="5826127" y="4778375"/>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solidFill>
                  <a:srgbClr val="C00000"/>
                </a:solidFill>
              </a:rPr>
              <a:t>PENDUKUNG (GENERIK)</a:t>
            </a:r>
          </a:p>
        </p:txBody>
      </p:sp>
      <p:sp>
        <p:nvSpPr>
          <p:cNvPr id="46100" name="TextBox 30"/>
          <p:cNvSpPr txBox="1">
            <a:spLocks noChangeArrowheads="1"/>
          </p:cNvSpPr>
          <p:nvPr/>
        </p:nvSpPr>
        <p:spPr bwMode="auto">
          <a:xfrm>
            <a:off x="5832477" y="1816100"/>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C00000"/>
                </a:solidFill>
              </a:rPr>
              <a:t>ANALISIS JABATAN</a:t>
            </a:r>
          </a:p>
        </p:txBody>
      </p:sp>
      <p:sp>
        <p:nvSpPr>
          <p:cNvPr id="46101" name="TextBox 31"/>
          <p:cNvSpPr txBox="1">
            <a:spLocks noChangeArrowheads="1"/>
          </p:cNvSpPr>
          <p:nvPr/>
        </p:nvSpPr>
        <p:spPr bwMode="auto">
          <a:xfrm>
            <a:off x="5832477" y="2185988"/>
            <a:ext cx="30067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C00000"/>
                </a:solidFill>
              </a:rPr>
              <a:t>URAIAN JABATAN</a:t>
            </a:r>
          </a:p>
        </p:txBody>
      </p:sp>
      <p:cxnSp>
        <p:nvCxnSpPr>
          <p:cNvPr id="33" name="Straight Arrow Connector 32"/>
          <p:cNvCxnSpPr>
            <a:stCxn id="46108" idx="2"/>
            <a:endCxn id="46096" idx="0"/>
          </p:cNvCxnSpPr>
          <p:nvPr/>
        </p:nvCxnSpPr>
        <p:spPr>
          <a:xfrm flipH="1">
            <a:off x="7329488" y="3290890"/>
            <a:ext cx="6350" cy="377825"/>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103" name="TextBox 33"/>
          <p:cNvSpPr txBox="1">
            <a:spLocks noChangeArrowheads="1"/>
          </p:cNvSpPr>
          <p:nvPr/>
        </p:nvSpPr>
        <p:spPr bwMode="auto">
          <a:xfrm>
            <a:off x="5826127" y="5508625"/>
            <a:ext cx="30130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srgbClr val="C00000"/>
                </a:solidFill>
              </a:rPr>
              <a:t>KEGIATAN  JABATAN</a:t>
            </a:r>
          </a:p>
        </p:txBody>
      </p:sp>
      <p:sp>
        <p:nvSpPr>
          <p:cNvPr id="46104" name="TextBox 34"/>
          <p:cNvSpPr txBox="1">
            <a:spLocks noChangeArrowheads="1"/>
          </p:cNvSpPr>
          <p:nvPr/>
        </p:nvSpPr>
        <p:spPr bwMode="auto">
          <a:xfrm>
            <a:off x="5826127" y="5878513"/>
            <a:ext cx="30130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C00000"/>
                </a:solidFill>
              </a:rPr>
              <a:t>PRODUK (DOKUMEN)</a:t>
            </a:r>
          </a:p>
        </p:txBody>
      </p:sp>
      <p:cxnSp>
        <p:nvCxnSpPr>
          <p:cNvPr id="36" name="Straight Arrow Connector 35"/>
          <p:cNvCxnSpPr>
            <a:stCxn id="46099" idx="2"/>
            <a:endCxn id="46103" idx="0"/>
          </p:cNvCxnSpPr>
          <p:nvPr/>
        </p:nvCxnSpPr>
        <p:spPr>
          <a:xfrm>
            <a:off x="7329490" y="5148263"/>
            <a:ext cx="3175" cy="360362"/>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106" name="TextBox 36"/>
          <p:cNvSpPr txBox="1">
            <a:spLocks noChangeArrowheads="1"/>
          </p:cNvSpPr>
          <p:nvPr/>
        </p:nvSpPr>
        <p:spPr bwMode="auto">
          <a:xfrm>
            <a:off x="5826127" y="6246815"/>
            <a:ext cx="30130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C00000"/>
                </a:solidFill>
              </a:rPr>
              <a:t>JASA (KEGIATAN)</a:t>
            </a:r>
          </a:p>
        </p:txBody>
      </p:sp>
      <p:sp>
        <p:nvSpPr>
          <p:cNvPr id="46107" name="TextBox 38"/>
          <p:cNvSpPr txBox="1">
            <a:spLocks noChangeArrowheads="1"/>
          </p:cNvSpPr>
          <p:nvPr/>
        </p:nvSpPr>
        <p:spPr bwMode="auto">
          <a:xfrm>
            <a:off x="5832477" y="2551115"/>
            <a:ext cx="30067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C00000"/>
                </a:solidFill>
              </a:rPr>
              <a:t>PERSYARATAN JABATAN</a:t>
            </a:r>
          </a:p>
        </p:txBody>
      </p:sp>
      <p:sp>
        <p:nvSpPr>
          <p:cNvPr id="46108" name="TextBox 39"/>
          <p:cNvSpPr txBox="1">
            <a:spLocks noChangeArrowheads="1"/>
          </p:cNvSpPr>
          <p:nvPr/>
        </p:nvSpPr>
        <p:spPr bwMode="auto">
          <a:xfrm>
            <a:off x="5832477" y="2921000"/>
            <a:ext cx="30067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srgbClr val="C00000"/>
                </a:solidFill>
              </a:rPr>
              <a:t>PETA JABATAN</a:t>
            </a:r>
          </a:p>
        </p:txBody>
      </p:sp>
      <p:sp>
        <p:nvSpPr>
          <p:cNvPr id="46109" name="TextBox 44"/>
          <p:cNvSpPr txBox="1">
            <a:spLocks noChangeArrowheads="1"/>
          </p:cNvSpPr>
          <p:nvPr/>
        </p:nvSpPr>
        <p:spPr bwMode="auto">
          <a:xfrm>
            <a:off x="3810000" y="5508625"/>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prstClr val="black"/>
                </a:solidFill>
              </a:rPr>
              <a:t>OUTPUT</a:t>
            </a:r>
          </a:p>
        </p:txBody>
      </p:sp>
      <p:sp>
        <p:nvSpPr>
          <p:cNvPr id="46110" name="TextBox 48"/>
          <p:cNvSpPr txBox="1">
            <a:spLocks noChangeArrowheads="1"/>
          </p:cNvSpPr>
          <p:nvPr/>
        </p:nvSpPr>
        <p:spPr bwMode="auto">
          <a:xfrm>
            <a:off x="3810000" y="3656015"/>
            <a:ext cx="14478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a:solidFill>
                  <a:prstClr val="black"/>
                </a:solidFill>
              </a:rPr>
              <a:t>KOMPETENSI</a:t>
            </a:r>
          </a:p>
        </p:txBody>
      </p:sp>
      <p:sp>
        <p:nvSpPr>
          <p:cNvPr id="46111" name="TextBox 50"/>
          <p:cNvSpPr txBox="1">
            <a:spLocks noChangeArrowheads="1"/>
          </p:cNvSpPr>
          <p:nvPr/>
        </p:nvSpPr>
        <p:spPr bwMode="auto">
          <a:xfrm>
            <a:off x="3810000" y="4025900"/>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prstClr val="black"/>
                </a:solidFill>
              </a:rPr>
              <a:t>TEKNIS</a:t>
            </a:r>
          </a:p>
        </p:txBody>
      </p:sp>
      <p:sp>
        <p:nvSpPr>
          <p:cNvPr id="46112" name="TextBox 51"/>
          <p:cNvSpPr txBox="1">
            <a:spLocks noChangeArrowheads="1"/>
          </p:cNvSpPr>
          <p:nvPr/>
        </p:nvSpPr>
        <p:spPr bwMode="auto">
          <a:xfrm>
            <a:off x="3810000" y="4418015"/>
            <a:ext cx="14478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rPr>
              <a:t>MANAJERIAL</a:t>
            </a:r>
          </a:p>
        </p:txBody>
      </p:sp>
      <p:sp>
        <p:nvSpPr>
          <p:cNvPr id="46113" name="TextBox 52"/>
          <p:cNvSpPr txBox="1">
            <a:spLocks noChangeArrowheads="1"/>
          </p:cNvSpPr>
          <p:nvPr/>
        </p:nvSpPr>
        <p:spPr bwMode="auto">
          <a:xfrm>
            <a:off x="3810000" y="4787900"/>
            <a:ext cx="1447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a:solidFill>
                  <a:prstClr val="black"/>
                </a:solidFill>
              </a:rPr>
              <a:t>PENDUKUNG</a:t>
            </a:r>
          </a:p>
        </p:txBody>
      </p:sp>
      <p:cxnSp>
        <p:nvCxnSpPr>
          <p:cNvPr id="54" name="Straight Arrow Connector 53"/>
          <p:cNvCxnSpPr>
            <a:stCxn id="46113" idx="2"/>
            <a:endCxn id="46109" idx="0"/>
          </p:cNvCxnSpPr>
          <p:nvPr/>
        </p:nvCxnSpPr>
        <p:spPr>
          <a:xfrm>
            <a:off x="4533900" y="5157790"/>
            <a:ext cx="0" cy="35083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6091" idx="3"/>
            <a:endCxn id="46109" idx="1"/>
          </p:cNvCxnSpPr>
          <p:nvPr/>
        </p:nvCxnSpPr>
        <p:spPr>
          <a:xfrm>
            <a:off x="3235327" y="5692775"/>
            <a:ext cx="574675"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103" idx="1"/>
            <a:endCxn id="46109" idx="3"/>
          </p:cNvCxnSpPr>
          <p:nvPr/>
        </p:nvCxnSpPr>
        <p:spPr>
          <a:xfrm flipH="1">
            <a:off x="5257802" y="5692775"/>
            <a:ext cx="568325" cy="0"/>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6117" name="TextBox 64"/>
          <p:cNvSpPr txBox="1">
            <a:spLocks noChangeArrowheads="1"/>
          </p:cNvSpPr>
          <p:nvPr/>
        </p:nvSpPr>
        <p:spPr bwMode="auto">
          <a:xfrm>
            <a:off x="3810000" y="5878513"/>
            <a:ext cx="14478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rPr>
              <a:t>DOKUMEN</a:t>
            </a:r>
          </a:p>
        </p:txBody>
      </p:sp>
      <p:sp>
        <p:nvSpPr>
          <p:cNvPr id="46118" name="TextBox 65"/>
          <p:cNvSpPr txBox="1">
            <a:spLocks noChangeArrowheads="1"/>
          </p:cNvSpPr>
          <p:nvPr/>
        </p:nvSpPr>
        <p:spPr bwMode="auto">
          <a:xfrm>
            <a:off x="3810000" y="6246815"/>
            <a:ext cx="14478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rPr>
              <a:t>KEGIATAN</a:t>
            </a:r>
          </a:p>
        </p:txBody>
      </p:sp>
      <p:cxnSp>
        <p:nvCxnSpPr>
          <p:cNvPr id="69" name="Straight Arrow Connector 68"/>
          <p:cNvCxnSpPr>
            <a:stCxn id="46084" idx="3"/>
            <a:endCxn id="46100" idx="1"/>
          </p:cNvCxnSpPr>
          <p:nvPr/>
        </p:nvCxnSpPr>
        <p:spPr>
          <a:xfrm flipV="1">
            <a:off x="3235325" y="2000252"/>
            <a:ext cx="2597150" cy="185261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19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69233775"/>
              </p:ext>
            </p:extLst>
          </p:nvPr>
        </p:nvGraphicFramePr>
        <p:xfrm>
          <a:off x="209224" y="727980"/>
          <a:ext cx="813690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2"/>
          <p:cNvSpPr txBox="1">
            <a:spLocks noChangeArrowheads="1"/>
          </p:cNvSpPr>
          <p:nvPr/>
        </p:nvSpPr>
        <p:spPr bwMode="auto">
          <a:xfrm>
            <a:off x="468315" y="404815"/>
            <a:ext cx="4535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b="1" dirty="0">
                <a:solidFill>
                  <a:srgbClr val="000000"/>
                </a:solidFill>
              </a:rPr>
              <a:t>ALUR PENYELESAIAN TARGET KEGIATAN TUGAS JABATAN </a:t>
            </a:r>
          </a:p>
        </p:txBody>
      </p:sp>
      <p:grpSp>
        <p:nvGrpSpPr>
          <p:cNvPr id="5" name="Group 4">
            <a:extLst>
              <a:ext uri="{FF2B5EF4-FFF2-40B4-BE49-F238E27FC236}">
                <a16:creationId xmlns:a16="http://schemas.microsoft.com/office/drawing/2014/main" xmlns="" id="{88AA85F6-F8B2-4FF7-8269-EC6EA33E464A}"/>
              </a:ext>
            </a:extLst>
          </p:cNvPr>
          <p:cNvGrpSpPr/>
          <p:nvPr/>
        </p:nvGrpSpPr>
        <p:grpSpPr>
          <a:xfrm>
            <a:off x="4460305" y="2306860"/>
            <a:ext cx="1086993" cy="543496"/>
            <a:chOff x="4285850" y="625495"/>
            <a:chExt cx="1086993" cy="543496"/>
          </a:xfrm>
          <a:solidFill>
            <a:srgbClr val="00B0F0"/>
          </a:solidFill>
        </p:grpSpPr>
        <p:sp>
          <p:nvSpPr>
            <p:cNvPr id="6" name="Rectangle: Rounded Corners 5">
              <a:extLst>
                <a:ext uri="{FF2B5EF4-FFF2-40B4-BE49-F238E27FC236}">
                  <a16:creationId xmlns:a16="http://schemas.microsoft.com/office/drawing/2014/main" xmlns="" id="{1437E143-A969-413B-850D-88311B2F1492}"/>
                </a:ext>
              </a:extLst>
            </p:cNvPr>
            <p:cNvSpPr/>
            <p:nvPr/>
          </p:nvSpPr>
          <p:spPr>
            <a:xfrm>
              <a:off x="4285850" y="625495"/>
              <a:ext cx="1086993" cy="543496"/>
            </a:xfrm>
            <a:prstGeom prst="roundRect">
              <a:avLst>
                <a:gd name="adj" fmla="val 10000"/>
              </a:avLst>
            </a:prstGeom>
            <a:grpFill/>
            <a:effectLst>
              <a:reflection blurRad="6350" stA="52000" endA="300" endPos="35000" dir="5400000" sy="-100000" algn="bl" rotWithShape="0"/>
            </a:effectLst>
          </p:spPr>
          <p:style>
            <a:lnRef idx="2">
              <a:schemeClr val="lt1">
                <a:hueOff val="0"/>
                <a:satOff val="0"/>
                <a:lumOff val="0"/>
                <a:alphaOff val="0"/>
              </a:schemeClr>
            </a:lnRef>
            <a:fillRef idx="1">
              <a:schemeClr val="accent3">
                <a:hueOff val="0"/>
                <a:satOff val="0"/>
                <a:lumOff val="0"/>
                <a:alphaOff val="0"/>
              </a:schemeClr>
            </a:fillRef>
            <a:effectRef idx="0">
              <a:scrgbClr r="0" g="0" b="0"/>
            </a:effectRef>
            <a:fontRef idx="minor">
              <a:schemeClr val="lt1"/>
            </a:fontRef>
          </p:style>
        </p:sp>
        <p:sp>
          <p:nvSpPr>
            <p:cNvPr id="7" name="Rectangle: Rounded Corners 4">
              <a:extLst>
                <a:ext uri="{FF2B5EF4-FFF2-40B4-BE49-F238E27FC236}">
                  <a16:creationId xmlns:a16="http://schemas.microsoft.com/office/drawing/2014/main" xmlns="" id="{4C0B269A-5E92-41E9-A399-1A7E3C966084}"/>
                </a:ext>
              </a:extLst>
            </p:cNvPr>
            <p:cNvSpPr txBox="1"/>
            <p:nvPr/>
          </p:nvSpPr>
          <p:spPr>
            <a:xfrm>
              <a:off x="4301768" y="641413"/>
              <a:ext cx="1055157" cy="5116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D" sz="1100" b="1" kern="1200" dirty="0"/>
                <a:t>JABATAN FUNGSIONAL</a:t>
              </a:r>
              <a:endParaRPr lang="id-ID" sz="1100" b="1" kern="1200" dirty="0"/>
            </a:p>
          </p:txBody>
        </p:sp>
      </p:grpSp>
      <p:cxnSp>
        <p:nvCxnSpPr>
          <p:cNvPr id="8" name="Straight Connector 7">
            <a:extLst>
              <a:ext uri="{FF2B5EF4-FFF2-40B4-BE49-F238E27FC236}">
                <a16:creationId xmlns:a16="http://schemas.microsoft.com/office/drawing/2014/main" xmlns="" id="{3556DE90-52F6-4F06-97CF-88266200F961}"/>
              </a:ext>
            </a:extLst>
          </p:cNvPr>
          <p:cNvCxnSpPr>
            <a:endCxn id="7" idx="1"/>
          </p:cNvCxnSpPr>
          <p:nvPr/>
        </p:nvCxnSpPr>
        <p:spPr>
          <a:xfrm>
            <a:off x="3952241" y="2578608"/>
            <a:ext cx="5239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3C09327D-C1F8-4C38-9637-FD5AFF4E7F7F}"/>
              </a:ext>
            </a:extLst>
          </p:cNvPr>
          <p:cNvCxnSpPr>
            <a:cxnSpLocks/>
          </p:cNvCxnSpPr>
          <p:nvPr/>
        </p:nvCxnSpPr>
        <p:spPr>
          <a:xfrm>
            <a:off x="2525746" y="3977640"/>
            <a:ext cx="4114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598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14315" y="214313"/>
            <a:ext cx="8429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42913" algn="l"/>
              </a:tabLst>
              <a:defRPr>
                <a:solidFill>
                  <a:schemeClr val="tx1"/>
                </a:solidFill>
                <a:latin typeface="Calibri" pitchFamily="34" charset="0"/>
                <a:cs typeface="Arial" charset="0"/>
              </a:defRPr>
            </a:lvl1pPr>
            <a:lvl2pPr marL="742950" indent="-285750" eaLnBrk="0" hangingPunct="0">
              <a:tabLst>
                <a:tab pos="442913" algn="l"/>
              </a:tabLst>
              <a:defRPr>
                <a:solidFill>
                  <a:schemeClr val="tx1"/>
                </a:solidFill>
                <a:latin typeface="Calibri" pitchFamily="34" charset="0"/>
                <a:cs typeface="Arial" charset="0"/>
              </a:defRPr>
            </a:lvl2pPr>
            <a:lvl3pPr marL="1143000" indent="-228600" eaLnBrk="0" hangingPunct="0">
              <a:tabLst>
                <a:tab pos="442913" algn="l"/>
              </a:tabLst>
              <a:defRPr>
                <a:solidFill>
                  <a:schemeClr val="tx1"/>
                </a:solidFill>
                <a:latin typeface="Calibri" pitchFamily="34" charset="0"/>
                <a:cs typeface="Arial" charset="0"/>
              </a:defRPr>
            </a:lvl3pPr>
            <a:lvl4pPr marL="1600200" indent="-228600" eaLnBrk="0" hangingPunct="0">
              <a:tabLst>
                <a:tab pos="442913" algn="l"/>
              </a:tabLst>
              <a:defRPr>
                <a:solidFill>
                  <a:schemeClr val="tx1"/>
                </a:solidFill>
                <a:latin typeface="Calibri" pitchFamily="34" charset="0"/>
                <a:cs typeface="Arial" charset="0"/>
              </a:defRPr>
            </a:lvl4pPr>
            <a:lvl5pPr marL="2057400" indent="-228600" eaLnBrk="0" hangingPunct="0">
              <a:tabLst>
                <a:tab pos="442913" algn="l"/>
              </a:tabLst>
              <a:defRPr>
                <a:solidFill>
                  <a:schemeClr val="tx1"/>
                </a:solidFill>
                <a:latin typeface="Calibri" pitchFamily="34" charset="0"/>
                <a:cs typeface="Arial" charset="0"/>
              </a:defRPr>
            </a:lvl5pPr>
            <a:lvl6pPr marL="2514600" indent="-228600" eaLnBrk="0" fontAlgn="base" hangingPunct="0">
              <a:spcBef>
                <a:spcPct val="0"/>
              </a:spcBef>
              <a:spcAft>
                <a:spcPct val="0"/>
              </a:spcAft>
              <a:tabLst>
                <a:tab pos="442913" algn="l"/>
              </a:tabLst>
              <a:defRPr>
                <a:solidFill>
                  <a:schemeClr val="tx1"/>
                </a:solidFill>
                <a:latin typeface="Calibri" pitchFamily="34" charset="0"/>
                <a:cs typeface="Arial" charset="0"/>
              </a:defRPr>
            </a:lvl6pPr>
            <a:lvl7pPr marL="2971800" indent="-228600" eaLnBrk="0" fontAlgn="base" hangingPunct="0">
              <a:spcBef>
                <a:spcPct val="0"/>
              </a:spcBef>
              <a:spcAft>
                <a:spcPct val="0"/>
              </a:spcAft>
              <a:tabLst>
                <a:tab pos="442913" algn="l"/>
              </a:tabLst>
              <a:defRPr>
                <a:solidFill>
                  <a:schemeClr val="tx1"/>
                </a:solidFill>
                <a:latin typeface="Calibri" pitchFamily="34" charset="0"/>
                <a:cs typeface="Arial" charset="0"/>
              </a:defRPr>
            </a:lvl7pPr>
            <a:lvl8pPr marL="3429000" indent="-228600" eaLnBrk="0" fontAlgn="base" hangingPunct="0">
              <a:spcBef>
                <a:spcPct val="0"/>
              </a:spcBef>
              <a:spcAft>
                <a:spcPct val="0"/>
              </a:spcAft>
              <a:tabLst>
                <a:tab pos="442913" algn="l"/>
              </a:tabLst>
              <a:defRPr>
                <a:solidFill>
                  <a:schemeClr val="tx1"/>
                </a:solidFill>
                <a:latin typeface="Calibri" pitchFamily="34" charset="0"/>
                <a:cs typeface="Arial" charset="0"/>
              </a:defRPr>
            </a:lvl8pPr>
            <a:lvl9pPr marL="3886200" indent="-228600" eaLnBrk="0" fontAlgn="base" hangingPunct="0">
              <a:spcBef>
                <a:spcPct val="0"/>
              </a:spcBef>
              <a:spcAft>
                <a:spcPct val="0"/>
              </a:spcAft>
              <a:tabLst>
                <a:tab pos="442913" algn="l"/>
              </a:tabLst>
              <a:defRPr>
                <a:solidFill>
                  <a:schemeClr val="tx1"/>
                </a:solidFill>
                <a:latin typeface="Calibri" pitchFamily="34" charset="0"/>
                <a:cs typeface="Arial" charset="0"/>
              </a:defRPr>
            </a:lvl9pPr>
          </a:lstStyle>
          <a:p>
            <a:pPr eaLnBrk="1" hangingPunct="1"/>
            <a:r>
              <a:rPr lang="en-US" b="1">
                <a:solidFill>
                  <a:prstClr val="black"/>
                </a:solidFill>
              </a:rPr>
              <a:t>CONTOH </a:t>
            </a:r>
            <a:r>
              <a:rPr lang="id-ID" b="1">
                <a:solidFill>
                  <a:prstClr val="black"/>
                </a:solidFill>
              </a:rPr>
              <a:t>PENYUSUNAN SASARAN KERJA PEGAWAI (SKP)</a:t>
            </a:r>
          </a:p>
        </p:txBody>
      </p:sp>
      <p:sp>
        <p:nvSpPr>
          <p:cNvPr id="6" name="Rectangle 5"/>
          <p:cNvSpPr/>
          <p:nvPr/>
        </p:nvSpPr>
        <p:spPr>
          <a:xfrm>
            <a:off x="357188" y="781052"/>
            <a:ext cx="8572500"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7" name="TextBox 6"/>
          <p:cNvSpPr txBox="1">
            <a:spLocks noChangeArrowheads="1"/>
          </p:cNvSpPr>
          <p:nvPr/>
        </p:nvSpPr>
        <p:spPr bwMode="auto">
          <a:xfrm>
            <a:off x="428627" y="781050"/>
            <a:ext cx="842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b="1" dirty="0">
                <a:solidFill>
                  <a:prstClr val="black"/>
                </a:solidFill>
              </a:rPr>
              <a:t>RENSTRA </a:t>
            </a:r>
            <a:r>
              <a:rPr lang="en-ID" b="1" dirty="0">
                <a:solidFill>
                  <a:prstClr val="black"/>
                </a:solidFill>
              </a:rPr>
              <a:t>KEMENPAR</a:t>
            </a:r>
            <a:r>
              <a:rPr lang="id-ID" b="1" dirty="0">
                <a:solidFill>
                  <a:prstClr val="black"/>
                </a:solidFill>
              </a:rPr>
              <a:t> TAHUN 201</a:t>
            </a:r>
            <a:r>
              <a:rPr lang="en-ID" b="1" dirty="0">
                <a:solidFill>
                  <a:prstClr val="black"/>
                </a:solidFill>
              </a:rPr>
              <a:t>9</a:t>
            </a:r>
            <a:r>
              <a:rPr lang="id-ID" b="1" dirty="0">
                <a:solidFill>
                  <a:prstClr val="black"/>
                </a:solidFill>
              </a:rPr>
              <a:t> - 20</a:t>
            </a:r>
            <a:r>
              <a:rPr lang="en-ID" b="1" dirty="0">
                <a:solidFill>
                  <a:prstClr val="black"/>
                </a:solidFill>
              </a:rPr>
              <a:t>23</a:t>
            </a:r>
            <a:endParaRPr lang="id-ID" b="1" dirty="0">
              <a:solidFill>
                <a:prstClr val="black"/>
              </a:solidFill>
            </a:endParaRPr>
          </a:p>
        </p:txBody>
      </p:sp>
      <p:sp>
        <p:nvSpPr>
          <p:cNvPr id="8" name="Rectangle 7"/>
          <p:cNvSpPr/>
          <p:nvPr/>
        </p:nvSpPr>
        <p:spPr>
          <a:xfrm>
            <a:off x="642938" y="1495427"/>
            <a:ext cx="7929562"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8"/>
          <p:cNvSpPr txBox="1">
            <a:spLocks noChangeArrowheads="1"/>
          </p:cNvSpPr>
          <p:nvPr/>
        </p:nvSpPr>
        <p:spPr bwMode="auto">
          <a:xfrm>
            <a:off x="714375" y="1495425"/>
            <a:ext cx="7786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RENSTRA UNIT ESELON I/PTN/UPT </a:t>
            </a:r>
            <a:r>
              <a:rPr lang="en-ID" dirty="0">
                <a:solidFill>
                  <a:prstClr val="black"/>
                </a:solidFill>
              </a:rPr>
              <a:t>KEMENPAR</a:t>
            </a:r>
            <a:endParaRPr lang="id-ID" dirty="0">
              <a:solidFill>
                <a:prstClr val="black"/>
              </a:solidFill>
            </a:endParaRPr>
          </a:p>
        </p:txBody>
      </p:sp>
      <p:sp>
        <p:nvSpPr>
          <p:cNvPr id="11" name="TextBox 10"/>
          <p:cNvSpPr txBox="1">
            <a:spLocks noChangeArrowheads="1"/>
          </p:cNvSpPr>
          <p:nvPr/>
        </p:nvSpPr>
        <p:spPr bwMode="auto">
          <a:xfrm>
            <a:off x="1285877" y="2138365"/>
            <a:ext cx="7000875"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dirty="0">
                <a:solidFill>
                  <a:prstClr val="black"/>
                </a:solidFill>
              </a:rPr>
              <a:t>RENCANA KERJA TAHUNAN UNIT ESELON I,  PTN, DAN UPT </a:t>
            </a:r>
            <a:r>
              <a:rPr lang="en-ID" dirty="0">
                <a:solidFill>
                  <a:prstClr val="black"/>
                </a:solidFill>
              </a:rPr>
              <a:t>KEMENPAR</a:t>
            </a:r>
            <a:endParaRPr lang="id-ID" dirty="0">
              <a:solidFill>
                <a:prstClr val="black"/>
              </a:solidFill>
            </a:endParaRPr>
          </a:p>
        </p:txBody>
      </p:sp>
      <p:sp>
        <p:nvSpPr>
          <p:cNvPr id="12" name="Rectangle 11"/>
          <p:cNvSpPr/>
          <p:nvPr/>
        </p:nvSpPr>
        <p:spPr>
          <a:xfrm>
            <a:off x="2643188" y="3352802"/>
            <a:ext cx="2000250"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12"/>
          <p:cNvSpPr txBox="1">
            <a:spLocks noChangeArrowheads="1"/>
          </p:cNvSpPr>
          <p:nvPr/>
        </p:nvSpPr>
        <p:spPr bwMode="auto">
          <a:xfrm>
            <a:off x="2714625" y="3352800"/>
            <a:ext cx="1785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SKP </a:t>
            </a:r>
            <a:r>
              <a:rPr lang="en-ID" dirty="0">
                <a:solidFill>
                  <a:prstClr val="black"/>
                </a:solidFill>
              </a:rPr>
              <a:t>JPT MADYA</a:t>
            </a:r>
            <a:endParaRPr lang="id-ID" dirty="0">
              <a:solidFill>
                <a:prstClr val="black"/>
              </a:solidFill>
            </a:endParaRPr>
          </a:p>
        </p:txBody>
      </p:sp>
      <p:sp>
        <p:nvSpPr>
          <p:cNvPr id="14" name="Rectangle 13"/>
          <p:cNvSpPr/>
          <p:nvPr/>
        </p:nvSpPr>
        <p:spPr>
          <a:xfrm>
            <a:off x="2643188" y="4138615"/>
            <a:ext cx="2000250"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Rectangle 14"/>
          <p:cNvSpPr/>
          <p:nvPr/>
        </p:nvSpPr>
        <p:spPr>
          <a:xfrm>
            <a:off x="2643188" y="4852990"/>
            <a:ext cx="2000250" cy="3571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1" name="TextBox 20"/>
          <p:cNvSpPr txBox="1">
            <a:spLocks noChangeArrowheads="1"/>
          </p:cNvSpPr>
          <p:nvPr/>
        </p:nvSpPr>
        <p:spPr bwMode="auto">
          <a:xfrm>
            <a:off x="2643188" y="4138615"/>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SKP </a:t>
            </a:r>
            <a:r>
              <a:rPr lang="en-ID" dirty="0">
                <a:solidFill>
                  <a:prstClr val="black"/>
                </a:solidFill>
              </a:rPr>
              <a:t>JPT PRATAMA</a:t>
            </a:r>
            <a:endParaRPr lang="id-ID" dirty="0">
              <a:solidFill>
                <a:prstClr val="black"/>
              </a:solidFill>
            </a:endParaRPr>
          </a:p>
        </p:txBody>
      </p:sp>
      <p:sp>
        <p:nvSpPr>
          <p:cNvPr id="22" name="TextBox 21"/>
          <p:cNvSpPr txBox="1">
            <a:spLocks noChangeArrowheads="1"/>
          </p:cNvSpPr>
          <p:nvPr/>
        </p:nvSpPr>
        <p:spPr bwMode="auto">
          <a:xfrm>
            <a:off x="2553461" y="4846637"/>
            <a:ext cx="2214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SKP </a:t>
            </a:r>
            <a:r>
              <a:rPr lang="en-ID" dirty="0">
                <a:solidFill>
                  <a:prstClr val="black"/>
                </a:solidFill>
              </a:rPr>
              <a:t>ADMINISTRATOR</a:t>
            </a:r>
            <a:endParaRPr lang="id-ID" dirty="0">
              <a:solidFill>
                <a:prstClr val="black"/>
              </a:solidFill>
            </a:endParaRPr>
          </a:p>
        </p:txBody>
      </p:sp>
      <p:sp>
        <p:nvSpPr>
          <p:cNvPr id="26" name="Rectangle 25"/>
          <p:cNvSpPr/>
          <p:nvPr/>
        </p:nvSpPr>
        <p:spPr>
          <a:xfrm>
            <a:off x="2643190" y="6281738"/>
            <a:ext cx="5000625" cy="500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7" name="TextBox 26"/>
          <p:cNvSpPr txBox="1">
            <a:spLocks noChangeArrowheads="1"/>
          </p:cNvSpPr>
          <p:nvPr/>
        </p:nvSpPr>
        <p:spPr bwMode="auto">
          <a:xfrm>
            <a:off x="2714627" y="6353175"/>
            <a:ext cx="5000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dirty="0">
                <a:solidFill>
                  <a:prstClr val="black"/>
                </a:solidFill>
              </a:rPr>
              <a:t>SKP </a:t>
            </a:r>
            <a:r>
              <a:rPr lang="en-ID" dirty="0">
                <a:solidFill>
                  <a:prstClr val="black"/>
                </a:solidFill>
              </a:rPr>
              <a:t>JABATAN </a:t>
            </a:r>
            <a:r>
              <a:rPr lang="id-ID" dirty="0">
                <a:solidFill>
                  <a:prstClr val="black"/>
                </a:solidFill>
              </a:rPr>
              <a:t>FUNGSIONAL</a:t>
            </a:r>
            <a:r>
              <a:rPr lang="en-ID" dirty="0">
                <a:solidFill>
                  <a:prstClr val="black"/>
                </a:solidFill>
              </a:rPr>
              <a:t>/PELAKSANA</a:t>
            </a:r>
            <a:endParaRPr lang="id-ID" dirty="0">
              <a:solidFill>
                <a:prstClr val="black"/>
              </a:solidFill>
            </a:endParaRPr>
          </a:p>
        </p:txBody>
      </p:sp>
      <p:sp>
        <p:nvSpPr>
          <p:cNvPr id="28" name="Down Arrow 27"/>
          <p:cNvSpPr/>
          <p:nvPr/>
        </p:nvSpPr>
        <p:spPr>
          <a:xfrm>
            <a:off x="2786063" y="5210175"/>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9" name="Down Arrow 28"/>
          <p:cNvSpPr/>
          <p:nvPr/>
        </p:nvSpPr>
        <p:spPr>
          <a:xfrm>
            <a:off x="2786063" y="4567238"/>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0" name="Down Arrow 29"/>
          <p:cNvSpPr/>
          <p:nvPr/>
        </p:nvSpPr>
        <p:spPr>
          <a:xfrm>
            <a:off x="2786063" y="3781425"/>
            <a:ext cx="500062" cy="357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4" name="Down Arrow 33"/>
          <p:cNvSpPr/>
          <p:nvPr/>
        </p:nvSpPr>
        <p:spPr>
          <a:xfrm>
            <a:off x="2786063" y="2995613"/>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6" name="Down Arrow 35"/>
          <p:cNvSpPr/>
          <p:nvPr/>
        </p:nvSpPr>
        <p:spPr>
          <a:xfrm>
            <a:off x="2786063" y="1924050"/>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9" name="Rectangle 38"/>
          <p:cNvSpPr/>
          <p:nvPr/>
        </p:nvSpPr>
        <p:spPr>
          <a:xfrm>
            <a:off x="2643188" y="5495927"/>
            <a:ext cx="2000250" cy="428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0" name="TextBox 39"/>
          <p:cNvSpPr txBox="1">
            <a:spLocks noChangeArrowheads="1"/>
          </p:cNvSpPr>
          <p:nvPr/>
        </p:nvSpPr>
        <p:spPr bwMode="auto">
          <a:xfrm>
            <a:off x="2714627" y="5495925"/>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SKP </a:t>
            </a:r>
            <a:r>
              <a:rPr lang="en-ID" dirty="0">
                <a:solidFill>
                  <a:prstClr val="black"/>
                </a:solidFill>
              </a:rPr>
              <a:t>PENGAWAS</a:t>
            </a:r>
            <a:endParaRPr lang="id-ID" dirty="0">
              <a:solidFill>
                <a:prstClr val="black"/>
              </a:solidFill>
            </a:endParaRPr>
          </a:p>
        </p:txBody>
      </p:sp>
      <p:sp>
        <p:nvSpPr>
          <p:cNvPr id="41" name="Down Arrow 40"/>
          <p:cNvSpPr/>
          <p:nvPr/>
        </p:nvSpPr>
        <p:spPr>
          <a:xfrm>
            <a:off x="2786063" y="5995988"/>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3" name="Rounded Rectangle 42"/>
          <p:cNvSpPr/>
          <p:nvPr/>
        </p:nvSpPr>
        <p:spPr>
          <a:xfrm>
            <a:off x="5572127" y="3281363"/>
            <a:ext cx="3286125" cy="2857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4" name="TextBox 43"/>
          <p:cNvSpPr txBox="1">
            <a:spLocks noChangeArrowheads="1"/>
          </p:cNvSpPr>
          <p:nvPr/>
        </p:nvSpPr>
        <p:spPr bwMode="auto">
          <a:xfrm>
            <a:off x="5786438" y="3722688"/>
            <a:ext cx="27146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2400" dirty="0">
                <a:solidFill>
                  <a:prstClr val="black"/>
                </a:solidFill>
              </a:rPr>
              <a:t>TUSI,</a:t>
            </a:r>
          </a:p>
          <a:p>
            <a:pPr algn="ctr" eaLnBrk="1" hangingPunct="1"/>
            <a:r>
              <a:rPr lang="id-ID" sz="2400" dirty="0">
                <a:solidFill>
                  <a:prstClr val="black"/>
                </a:solidFill>
              </a:rPr>
              <a:t>Wewenang,</a:t>
            </a:r>
          </a:p>
          <a:p>
            <a:pPr algn="ctr" eaLnBrk="1" hangingPunct="1"/>
            <a:r>
              <a:rPr lang="id-ID" sz="2400" dirty="0">
                <a:solidFill>
                  <a:prstClr val="black"/>
                </a:solidFill>
              </a:rPr>
              <a:t>Tanggung jawab, dan</a:t>
            </a:r>
          </a:p>
          <a:p>
            <a:pPr algn="ctr" eaLnBrk="1" hangingPunct="1"/>
            <a:r>
              <a:rPr lang="id-ID" sz="2400" dirty="0">
                <a:solidFill>
                  <a:prstClr val="black"/>
                </a:solidFill>
              </a:rPr>
              <a:t>Uraian tugas</a:t>
            </a:r>
          </a:p>
        </p:txBody>
      </p:sp>
      <p:sp>
        <p:nvSpPr>
          <p:cNvPr id="45" name="Right Arrow 44"/>
          <p:cNvSpPr/>
          <p:nvPr/>
        </p:nvSpPr>
        <p:spPr>
          <a:xfrm>
            <a:off x="4786315" y="3567113"/>
            <a:ext cx="642937" cy="228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6" name="Rounded Rectangle 45"/>
          <p:cNvSpPr/>
          <p:nvPr/>
        </p:nvSpPr>
        <p:spPr>
          <a:xfrm>
            <a:off x="285750" y="3495675"/>
            <a:ext cx="1500188" cy="2643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7" name="Right Arrow 46"/>
          <p:cNvSpPr/>
          <p:nvPr/>
        </p:nvSpPr>
        <p:spPr>
          <a:xfrm rot="10800000" flipV="1">
            <a:off x="1928813" y="3567113"/>
            <a:ext cx="571500" cy="228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48" name="TextBox 47"/>
          <p:cNvSpPr txBox="1"/>
          <p:nvPr/>
        </p:nvSpPr>
        <p:spPr>
          <a:xfrm>
            <a:off x="357190" y="3924300"/>
            <a:ext cx="1285875" cy="1754188"/>
          </a:xfrm>
          <a:prstGeom prst="rect">
            <a:avLst/>
          </a:prstGeom>
          <a:noFill/>
        </p:spPr>
        <p:txBody>
          <a:bodyPr>
            <a:spAutoFit/>
          </a:bodyPr>
          <a:lstStyle/>
          <a:p>
            <a:pPr>
              <a:defRPr/>
            </a:pPr>
            <a:r>
              <a:rPr lang="id-ID" dirty="0">
                <a:solidFill>
                  <a:prstClr val="black"/>
                </a:solidFill>
                <a:latin typeface="Calibri"/>
                <a:cs typeface="Arial" charset="0"/>
              </a:rPr>
              <a:t>TARGET :</a:t>
            </a:r>
          </a:p>
          <a:p>
            <a:pPr marL="176213" indent="-176213">
              <a:buFontTx/>
              <a:buChar char="-"/>
              <a:defRPr/>
            </a:pPr>
            <a:r>
              <a:rPr lang="id-ID" dirty="0">
                <a:solidFill>
                  <a:prstClr val="black"/>
                </a:solidFill>
                <a:latin typeface="Calibri"/>
                <a:cs typeface="Arial" charset="0"/>
              </a:rPr>
              <a:t>Kuantitas</a:t>
            </a:r>
          </a:p>
          <a:p>
            <a:pPr marL="176213" indent="-176213">
              <a:buFontTx/>
              <a:buChar char="-"/>
              <a:defRPr/>
            </a:pPr>
            <a:r>
              <a:rPr lang="id-ID" dirty="0">
                <a:solidFill>
                  <a:prstClr val="black"/>
                </a:solidFill>
                <a:latin typeface="Calibri"/>
                <a:cs typeface="Arial" charset="0"/>
              </a:rPr>
              <a:t>Kualitas</a:t>
            </a:r>
          </a:p>
          <a:p>
            <a:pPr marL="176213" indent="-176213">
              <a:buFontTx/>
              <a:buChar char="-"/>
              <a:defRPr/>
            </a:pPr>
            <a:r>
              <a:rPr lang="id-ID" dirty="0">
                <a:solidFill>
                  <a:prstClr val="black"/>
                </a:solidFill>
                <a:latin typeface="Calibri"/>
                <a:cs typeface="Arial" charset="0"/>
              </a:rPr>
              <a:t>Waktu, dan</a:t>
            </a:r>
          </a:p>
          <a:p>
            <a:pPr marL="176213" indent="-176213">
              <a:buFontTx/>
              <a:buChar char="-"/>
              <a:defRPr/>
            </a:pPr>
            <a:r>
              <a:rPr lang="id-ID" dirty="0">
                <a:solidFill>
                  <a:prstClr val="black"/>
                </a:solidFill>
                <a:latin typeface="Calibri"/>
                <a:cs typeface="Arial" charset="0"/>
              </a:rPr>
              <a:t>biaya</a:t>
            </a:r>
          </a:p>
        </p:txBody>
      </p:sp>
      <p:sp>
        <p:nvSpPr>
          <p:cNvPr id="50" name="TextBox 49"/>
          <p:cNvSpPr txBox="1">
            <a:spLocks noChangeArrowheads="1"/>
          </p:cNvSpPr>
          <p:nvPr/>
        </p:nvSpPr>
        <p:spPr bwMode="auto">
          <a:xfrm>
            <a:off x="1428750" y="2638425"/>
            <a:ext cx="65722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dirty="0">
                <a:solidFill>
                  <a:prstClr val="black"/>
                </a:solidFill>
              </a:rPr>
              <a:t>PENETAPAN KINERJA TAHUNAN </a:t>
            </a:r>
          </a:p>
        </p:txBody>
      </p:sp>
      <p:sp>
        <p:nvSpPr>
          <p:cNvPr id="35" name="Down Arrow 34"/>
          <p:cNvSpPr/>
          <p:nvPr/>
        </p:nvSpPr>
        <p:spPr>
          <a:xfrm>
            <a:off x="4452938" y="1219200"/>
            <a:ext cx="500062" cy="285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Tree>
    <p:extLst>
      <p:ext uri="{BB962C8B-B14F-4D97-AF65-F5344CB8AC3E}">
        <p14:creationId xmlns:p14="http://schemas.microsoft.com/office/powerpoint/2010/main" val="2960757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20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2000"/>
                                        <p:tgtEl>
                                          <p:spTgt spid="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2000"/>
                                        <p:tgtEl>
                                          <p:spTgt spid="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2000"/>
                                        <p:tgtEl>
                                          <p:spTgt spid="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0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000"/>
                                        <p:tgtEl>
                                          <p:spTgt spid="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2000"/>
                                        <p:tgtEl>
                                          <p:spTgt spid="2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2000"/>
                                        <p:tgtEl>
                                          <p:spTgt spid="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2000"/>
                                        <p:tgtEl>
                                          <p:spTgt spid="2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2000"/>
                                        <p:tgtEl>
                                          <p:spTgt spid="2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000"/>
                                        <p:tgtEl>
                                          <p:spTgt spid="3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2000"/>
                                        <p:tgtEl>
                                          <p:spTgt spid="4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2000"/>
                                        <p:tgtEl>
                                          <p:spTgt spid="4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2000"/>
                                        <p:tgtEl>
                                          <p:spTgt spid="2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2000"/>
                                        <p:tgtEl>
                                          <p:spTgt spid="2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fade">
                                      <p:cBhvr>
                                        <p:cTn id="122" dur="2000"/>
                                        <p:tgtEl>
                                          <p:spTgt spid="45"/>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2000"/>
                                        <p:tgtEl>
                                          <p:spTgt spid="4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2000"/>
                                        <p:tgtEl>
                                          <p:spTgt spid="4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2000"/>
                                        <p:tgtEl>
                                          <p:spTgt spid="4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fade">
                                      <p:cBhvr>
                                        <p:cTn id="142" dur="2000"/>
                                        <p:tgtEl>
                                          <p:spTgt spid="46"/>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8"/>
                                        </p:tgtEl>
                                        <p:attrNameLst>
                                          <p:attrName>style.visibility</p:attrName>
                                        </p:attrNameLst>
                                      </p:cBhvr>
                                      <p:to>
                                        <p:strVal val="visible"/>
                                      </p:to>
                                    </p:set>
                                    <p:animEffect transition="in" filter="fade">
                                      <p:cBhvr>
                                        <p:cTn id="147" dur="2000"/>
                                        <p:tgtEl>
                                          <p:spTgt spid="48"/>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5"/>
                                        </p:tgtEl>
                                        <p:attrNameLst>
                                          <p:attrName>style.visibility</p:attrName>
                                        </p:attrNameLst>
                                      </p:cBhvr>
                                      <p:to>
                                        <p:strVal val="visible"/>
                                      </p:to>
                                    </p:set>
                                    <p:animEffect transition="in" filter="fade">
                                      <p:cBhvr>
                                        <p:cTn id="15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P spid="11" grpId="0" animBg="1"/>
      <p:bldP spid="12" grpId="0" animBg="1"/>
      <p:bldP spid="13" grpId="0"/>
      <p:bldP spid="14" grpId="0" animBg="1"/>
      <p:bldP spid="15" grpId="0" animBg="1"/>
      <p:bldP spid="21" grpId="0"/>
      <p:bldP spid="22" grpId="0"/>
      <p:bldP spid="26" grpId="0" animBg="1"/>
      <p:bldP spid="27" grpId="0"/>
      <p:bldP spid="28" grpId="0" animBg="1"/>
      <p:bldP spid="29" grpId="0" animBg="1"/>
      <p:bldP spid="30" grpId="0" animBg="1"/>
      <p:bldP spid="34" grpId="0" animBg="1"/>
      <p:bldP spid="36" grpId="0" animBg="1"/>
      <p:bldP spid="39" grpId="0" animBg="1"/>
      <p:bldP spid="40" grpId="0"/>
      <p:bldP spid="41" grpId="0" animBg="1"/>
      <p:bldP spid="43" grpId="0" animBg="1"/>
      <p:bldP spid="44" grpId="0"/>
      <p:bldP spid="45" grpId="0" animBg="1"/>
      <p:bldP spid="46" grpId="0" animBg="1"/>
      <p:bldP spid="47" grpId="0" animBg="1"/>
      <p:bldP spid="48" grpId="0"/>
      <p:bldP spid="50"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786190" y="2143127"/>
            <a:ext cx="1571625" cy="19288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TextBox 5"/>
          <p:cNvSpPr txBox="1">
            <a:spLocks noChangeArrowheads="1"/>
          </p:cNvSpPr>
          <p:nvPr/>
        </p:nvSpPr>
        <p:spPr bwMode="auto">
          <a:xfrm>
            <a:off x="4071940" y="2786063"/>
            <a:ext cx="1000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TARGET</a:t>
            </a:r>
          </a:p>
          <a:p>
            <a:pPr algn="ctr" eaLnBrk="1" hangingPunct="1"/>
            <a:r>
              <a:rPr lang="id-ID">
                <a:solidFill>
                  <a:prstClr val="black"/>
                </a:solidFill>
              </a:rPr>
              <a:t>SKP</a:t>
            </a:r>
          </a:p>
        </p:txBody>
      </p:sp>
      <p:sp>
        <p:nvSpPr>
          <p:cNvPr id="7" name="Rectangle 6"/>
          <p:cNvSpPr/>
          <p:nvPr/>
        </p:nvSpPr>
        <p:spPr>
          <a:xfrm>
            <a:off x="3643315" y="428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TextBox 7"/>
          <p:cNvSpPr txBox="1">
            <a:spLocks noChangeArrowheads="1"/>
          </p:cNvSpPr>
          <p:nvPr/>
        </p:nvSpPr>
        <p:spPr bwMode="auto">
          <a:xfrm>
            <a:off x="3714750" y="500063"/>
            <a:ext cx="200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a:solidFill>
                  <a:prstClr val="black"/>
                </a:solidFill>
              </a:rPr>
              <a:t>KUANTITAS</a:t>
            </a:r>
          </a:p>
          <a:p>
            <a:pPr algn="ctr" eaLnBrk="1" hangingPunct="1"/>
            <a:r>
              <a:rPr lang="id-ID">
                <a:solidFill>
                  <a:prstClr val="black"/>
                </a:solidFill>
              </a:rPr>
              <a:t>(target output)</a:t>
            </a:r>
          </a:p>
        </p:txBody>
      </p:sp>
      <p:sp>
        <p:nvSpPr>
          <p:cNvPr id="9" name="TextBox 8"/>
          <p:cNvSpPr txBox="1">
            <a:spLocks noChangeArrowheads="1"/>
          </p:cNvSpPr>
          <p:nvPr/>
        </p:nvSpPr>
        <p:spPr bwMode="auto">
          <a:xfrm>
            <a:off x="6715127" y="357188"/>
            <a:ext cx="2143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latin typeface="Times New Roman" pitchFamily="18" charset="0"/>
                <a:cs typeface="Times New Roman" pitchFamily="18" charset="0"/>
              </a:rPr>
              <a:t>●	dokumen,</a:t>
            </a:r>
          </a:p>
          <a:p>
            <a:pPr eaLnBrk="1" hangingPunct="1"/>
            <a:r>
              <a:rPr lang="id-ID">
                <a:solidFill>
                  <a:prstClr val="black"/>
                </a:solidFill>
                <a:latin typeface="Times New Roman" pitchFamily="18" charset="0"/>
                <a:cs typeface="Times New Roman" pitchFamily="18" charset="0"/>
              </a:rPr>
              <a:t>●	konsep</a:t>
            </a:r>
          </a:p>
          <a:p>
            <a:pPr eaLnBrk="1" hangingPunct="1"/>
            <a:r>
              <a:rPr lang="id-ID">
                <a:solidFill>
                  <a:prstClr val="black"/>
                </a:solidFill>
                <a:latin typeface="Times New Roman" pitchFamily="18" charset="0"/>
                <a:cs typeface="Times New Roman" pitchFamily="18" charset="0"/>
              </a:rPr>
              <a:t>●	naskah</a:t>
            </a:r>
          </a:p>
          <a:p>
            <a:pPr eaLnBrk="1" hangingPunct="1"/>
            <a:r>
              <a:rPr lang="id-ID">
                <a:solidFill>
                  <a:prstClr val="black"/>
                </a:solidFill>
                <a:latin typeface="Times New Roman" pitchFamily="18" charset="0"/>
                <a:cs typeface="Times New Roman" pitchFamily="18" charset="0"/>
              </a:rPr>
              <a:t>●	SK</a:t>
            </a:r>
          </a:p>
          <a:p>
            <a:pPr eaLnBrk="1" hangingPunct="1"/>
            <a:r>
              <a:rPr lang="id-ID">
                <a:solidFill>
                  <a:prstClr val="black"/>
                </a:solidFill>
                <a:latin typeface="Times New Roman" pitchFamily="18" charset="0"/>
                <a:cs typeface="Times New Roman" pitchFamily="18" charset="0"/>
              </a:rPr>
              <a:t>●	paket</a:t>
            </a:r>
          </a:p>
          <a:p>
            <a:pPr eaLnBrk="1" hangingPunct="1"/>
            <a:r>
              <a:rPr lang="id-ID">
                <a:solidFill>
                  <a:prstClr val="black"/>
                </a:solidFill>
                <a:latin typeface="Times New Roman" pitchFamily="18" charset="0"/>
                <a:cs typeface="Times New Roman" pitchFamily="18" charset="0"/>
              </a:rPr>
              <a:t>●	laporan</a:t>
            </a:r>
          </a:p>
          <a:p>
            <a:pPr eaLnBrk="1" hangingPunct="1"/>
            <a:r>
              <a:rPr lang="id-ID">
                <a:solidFill>
                  <a:prstClr val="black"/>
                </a:solidFill>
                <a:latin typeface="Times New Roman" pitchFamily="18" charset="0"/>
                <a:cs typeface="Times New Roman" pitchFamily="18" charset="0"/>
              </a:rPr>
              <a:t>●	dll.</a:t>
            </a:r>
            <a:endParaRPr lang="id-ID">
              <a:solidFill>
                <a:prstClr val="black"/>
              </a:solidFill>
            </a:endParaRPr>
          </a:p>
        </p:txBody>
      </p:sp>
      <p:sp>
        <p:nvSpPr>
          <p:cNvPr id="11" name="Down Arrow 10"/>
          <p:cNvSpPr/>
          <p:nvPr/>
        </p:nvSpPr>
        <p:spPr>
          <a:xfrm rot="10800000">
            <a:off x="4357690" y="1143000"/>
            <a:ext cx="484187"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2" name="Rectangle 11"/>
          <p:cNvSpPr/>
          <p:nvPr/>
        </p:nvSpPr>
        <p:spPr>
          <a:xfrm>
            <a:off x="3714752" y="6000750"/>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TextBox 12"/>
          <p:cNvSpPr txBox="1">
            <a:spLocks noChangeArrowheads="1"/>
          </p:cNvSpPr>
          <p:nvPr/>
        </p:nvSpPr>
        <p:spPr bwMode="auto">
          <a:xfrm>
            <a:off x="3786188" y="6000752"/>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a:solidFill>
                  <a:prstClr val="black"/>
                </a:solidFill>
              </a:rPr>
              <a:t>KUALITAS</a:t>
            </a:r>
          </a:p>
          <a:p>
            <a:pPr algn="ctr" eaLnBrk="1" hangingPunct="1"/>
            <a:r>
              <a:rPr lang="id-ID">
                <a:solidFill>
                  <a:prstClr val="black"/>
                </a:solidFill>
              </a:rPr>
              <a:t>(target kualitas)</a:t>
            </a:r>
          </a:p>
        </p:txBody>
      </p:sp>
      <p:sp>
        <p:nvSpPr>
          <p:cNvPr id="14" name="TextBox 13"/>
          <p:cNvSpPr txBox="1">
            <a:spLocks noChangeArrowheads="1"/>
          </p:cNvSpPr>
          <p:nvPr/>
        </p:nvSpPr>
        <p:spPr bwMode="auto">
          <a:xfrm>
            <a:off x="6715127" y="5214938"/>
            <a:ext cx="21431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Diprediksi pada mutu hasil kerja yg terbaik, kualitas diberikan nilai paling tinggi 100</a:t>
            </a:r>
          </a:p>
        </p:txBody>
      </p:sp>
      <p:sp>
        <p:nvSpPr>
          <p:cNvPr id="16" name="Right Arrow 15"/>
          <p:cNvSpPr/>
          <p:nvPr/>
        </p:nvSpPr>
        <p:spPr>
          <a:xfrm>
            <a:off x="5929315" y="6357940"/>
            <a:ext cx="714375"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7" name="Down Arrow 16"/>
          <p:cNvSpPr/>
          <p:nvPr/>
        </p:nvSpPr>
        <p:spPr>
          <a:xfrm>
            <a:off x="4357688" y="4286252"/>
            <a:ext cx="500062" cy="128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8" name="Rectangle 17"/>
          <p:cNvSpPr/>
          <p:nvPr/>
        </p:nvSpPr>
        <p:spPr>
          <a:xfrm>
            <a:off x="5857877" y="2643190"/>
            <a:ext cx="2143125" cy="642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9" name="TextBox 18"/>
          <p:cNvSpPr txBox="1">
            <a:spLocks noChangeArrowheads="1"/>
          </p:cNvSpPr>
          <p:nvPr/>
        </p:nvSpPr>
        <p:spPr bwMode="auto">
          <a:xfrm>
            <a:off x="5929313" y="2643188"/>
            <a:ext cx="2000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a:solidFill>
                  <a:prstClr val="black"/>
                </a:solidFill>
              </a:rPr>
              <a:t>WAKTU</a:t>
            </a:r>
          </a:p>
          <a:p>
            <a:pPr algn="ctr" eaLnBrk="1" hangingPunct="1"/>
            <a:r>
              <a:rPr lang="id-ID">
                <a:solidFill>
                  <a:prstClr val="black"/>
                </a:solidFill>
              </a:rPr>
              <a:t>(target waktu)</a:t>
            </a:r>
          </a:p>
        </p:txBody>
      </p:sp>
      <p:sp>
        <p:nvSpPr>
          <p:cNvPr id="20" name="TextBox 19"/>
          <p:cNvSpPr txBox="1">
            <a:spLocks noChangeArrowheads="1"/>
          </p:cNvSpPr>
          <p:nvPr/>
        </p:nvSpPr>
        <p:spPr bwMode="auto">
          <a:xfrm>
            <a:off x="5857877" y="3429002"/>
            <a:ext cx="3000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Waktu yg dibutuhkan yg dibutuhkan utk menyelesaikan, mis:</a:t>
            </a:r>
          </a:p>
          <a:p>
            <a:pPr eaLnBrk="1" hangingPunct="1"/>
            <a:r>
              <a:rPr lang="id-ID">
                <a:solidFill>
                  <a:prstClr val="black"/>
                </a:solidFill>
              </a:rPr>
              <a:t>bulan, triwulan, kuartal, semesteran, dan tahunan</a:t>
            </a:r>
          </a:p>
        </p:txBody>
      </p:sp>
      <p:sp>
        <p:nvSpPr>
          <p:cNvPr id="21" name="Right Arrow 20"/>
          <p:cNvSpPr/>
          <p:nvPr/>
        </p:nvSpPr>
        <p:spPr>
          <a:xfrm>
            <a:off x="5429250" y="2857502"/>
            <a:ext cx="35718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2" name="Rectangle 21"/>
          <p:cNvSpPr/>
          <p:nvPr/>
        </p:nvSpPr>
        <p:spPr>
          <a:xfrm>
            <a:off x="1071565" y="2714625"/>
            <a:ext cx="2143125" cy="642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3" name="Right Arrow 22"/>
          <p:cNvSpPr/>
          <p:nvPr/>
        </p:nvSpPr>
        <p:spPr>
          <a:xfrm rot="10800000">
            <a:off x="3286127" y="2857502"/>
            <a:ext cx="428625"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4" name="TextBox 23"/>
          <p:cNvSpPr txBox="1">
            <a:spLocks noChangeArrowheads="1"/>
          </p:cNvSpPr>
          <p:nvPr/>
        </p:nvSpPr>
        <p:spPr bwMode="auto">
          <a:xfrm>
            <a:off x="1143000" y="2714627"/>
            <a:ext cx="2000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a:solidFill>
                  <a:prstClr val="black"/>
                </a:solidFill>
              </a:rPr>
              <a:t>BIAYA</a:t>
            </a:r>
          </a:p>
          <a:p>
            <a:pPr algn="ctr" eaLnBrk="1" hangingPunct="1"/>
            <a:r>
              <a:rPr lang="id-ID">
                <a:solidFill>
                  <a:prstClr val="black"/>
                </a:solidFill>
              </a:rPr>
              <a:t>(target Biaya)</a:t>
            </a:r>
          </a:p>
        </p:txBody>
      </p:sp>
      <p:sp>
        <p:nvSpPr>
          <p:cNvPr id="25" name="TextBox 24"/>
          <p:cNvSpPr txBox="1">
            <a:spLocks noChangeArrowheads="1"/>
          </p:cNvSpPr>
          <p:nvPr/>
        </p:nvSpPr>
        <p:spPr bwMode="auto">
          <a:xfrm>
            <a:off x="357188" y="4143377"/>
            <a:ext cx="27860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Biaya yang dibutuhkan utk menyelesaikan suatu pekerjaan dalam 1 tahun, mis: jutaan, ratusan juta, miliaran, dll.</a:t>
            </a:r>
          </a:p>
        </p:txBody>
      </p:sp>
      <p:sp>
        <p:nvSpPr>
          <p:cNvPr id="26" name="Down Arrow 25"/>
          <p:cNvSpPr/>
          <p:nvPr/>
        </p:nvSpPr>
        <p:spPr>
          <a:xfrm>
            <a:off x="1571627" y="3500438"/>
            <a:ext cx="214313"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29" name="Right Arrow 28"/>
          <p:cNvSpPr/>
          <p:nvPr/>
        </p:nvSpPr>
        <p:spPr>
          <a:xfrm>
            <a:off x="5857875" y="500065"/>
            <a:ext cx="8572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30" name="TextBox 29"/>
          <p:cNvSpPr txBox="1">
            <a:spLocks noChangeArrowheads="1"/>
          </p:cNvSpPr>
          <p:nvPr/>
        </p:nvSpPr>
        <p:spPr bwMode="auto">
          <a:xfrm>
            <a:off x="357188" y="1000127"/>
            <a:ext cx="278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a:solidFill>
                  <a:prstClr val="black"/>
                </a:solidFill>
              </a:rPr>
              <a:t>SKP PALING SEDIKIT MELIPUTI ASPEK KUALITAS, KUANTITAS, DAN WAKTU</a:t>
            </a:r>
          </a:p>
        </p:txBody>
      </p:sp>
    </p:spTree>
    <p:extLst>
      <p:ext uri="{BB962C8B-B14F-4D97-AF65-F5344CB8AC3E}">
        <p14:creationId xmlns:p14="http://schemas.microsoft.com/office/powerpoint/2010/main" val="134952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000"/>
                                        <p:tgtEl>
                                          <p:spTgt spid="2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0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000"/>
                                        <p:tgtEl>
                                          <p:spTgt spid="2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20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2000"/>
                                        <p:tgtEl>
                                          <p:spTgt spid="2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2000"/>
                                        <p:tgtEl>
                                          <p:spTgt spid="2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20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000"/>
                                        <p:tgtEl>
                                          <p:spTgt spid="2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 to="" calcmode="lin" valueType="num">
                                      <p:cBhvr>
                                        <p:cTn id="112" dur="1" fill="hold"/>
                                        <p:tgtEl>
                                          <p:spTgt spid="3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p:bldP spid="11" grpId="0" animBg="1"/>
      <p:bldP spid="12" grpId="0" animBg="1"/>
      <p:bldP spid="13" grpId="0"/>
      <p:bldP spid="14" grpId="0"/>
      <p:bldP spid="16" grpId="0" animBg="1"/>
      <p:bldP spid="17" grpId="0" animBg="1"/>
      <p:bldP spid="18" grpId="0" animBg="1"/>
      <p:bldP spid="19" grpId="0"/>
      <p:bldP spid="20" grpId="0"/>
      <p:bldP spid="21" grpId="0" animBg="1"/>
      <p:bldP spid="22" grpId="0" animBg="1"/>
      <p:bldP spid="23" grpId="0" animBg="1"/>
      <p:bldP spid="24" grpId="0"/>
      <p:bldP spid="25" grpId="0"/>
      <p:bldP spid="26" grpId="0" animBg="1"/>
      <p:bldP spid="29"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428625"/>
            <a:ext cx="857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Penyusunan SKP bagi yang menduduki  jabatan fungsional tertentu</a:t>
            </a:r>
          </a:p>
        </p:txBody>
      </p:sp>
      <p:sp>
        <p:nvSpPr>
          <p:cNvPr id="5" name="Rectangle 4"/>
          <p:cNvSpPr/>
          <p:nvPr/>
        </p:nvSpPr>
        <p:spPr>
          <a:xfrm>
            <a:off x="285750" y="1071563"/>
            <a:ext cx="3500438" cy="1643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6" name="TextBox 5"/>
          <p:cNvSpPr txBox="1">
            <a:spLocks noChangeArrowheads="1"/>
          </p:cNvSpPr>
          <p:nvPr/>
        </p:nvSpPr>
        <p:spPr bwMode="auto">
          <a:xfrm>
            <a:off x="357188" y="1143002"/>
            <a:ext cx="33575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a:solidFill>
                  <a:prstClr val="black"/>
                </a:solidFill>
              </a:rPr>
              <a:t>BAGI PNS YANG MENDUDUKI JABATAN FUNGSIONAL TERTENTU (mis:  dosen, widyaiswara, peneliti, pamong belajar, teknologi pembelajaran, dll)</a:t>
            </a:r>
          </a:p>
        </p:txBody>
      </p:sp>
      <p:sp>
        <p:nvSpPr>
          <p:cNvPr id="7" name="Right Arrow 6"/>
          <p:cNvSpPr/>
          <p:nvPr/>
        </p:nvSpPr>
        <p:spPr>
          <a:xfrm>
            <a:off x="3857625" y="1643063"/>
            <a:ext cx="85725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8" name="Rectangle 7"/>
          <p:cNvSpPr/>
          <p:nvPr/>
        </p:nvSpPr>
        <p:spPr>
          <a:xfrm>
            <a:off x="4929188" y="1071565"/>
            <a:ext cx="3929062" cy="5000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TextBox 8"/>
          <p:cNvSpPr txBox="1">
            <a:spLocks noChangeArrowheads="1"/>
          </p:cNvSpPr>
          <p:nvPr/>
        </p:nvSpPr>
        <p:spPr bwMode="auto">
          <a:xfrm>
            <a:off x="5000625" y="1143000"/>
            <a:ext cx="37861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5113" indent="-2651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id-ID">
                <a:solidFill>
                  <a:prstClr val="black"/>
                </a:solidFill>
                <a:latin typeface="Times New Roman" pitchFamily="18" charset="0"/>
                <a:cs typeface="Times New Roman" pitchFamily="18" charset="0"/>
              </a:rPr>
              <a:t>□	</a:t>
            </a:r>
            <a:r>
              <a:rPr lang="id-ID">
                <a:solidFill>
                  <a:prstClr val="black"/>
                </a:solidFill>
              </a:rPr>
              <a:t>SKP DISUSUN BERDASARKAN TARGET ANGKA KREDIT YANG AKAN DICAPAI DALAM 1 TAHUN.</a:t>
            </a:r>
          </a:p>
          <a:p>
            <a:pPr algn="just" eaLnBrk="1" hangingPunct="1"/>
            <a:endParaRPr lang="id-ID">
              <a:solidFill>
                <a:prstClr val="black"/>
              </a:solidFill>
            </a:endParaRPr>
          </a:p>
          <a:p>
            <a:pPr algn="just" eaLnBrk="1" hangingPunct="1"/>
            <a:r>
              <a:rPr lang="id-ID">
                <a:solidFill>
                  <a:prstClr val="black"/>
                </a:solidFill>
                <a:latin typeface="Times New Roman" pitchFamily="18" charset="0"/>
                <a:cs typeface="Times New Roman" pitchFamily="18" charset="0"/>
              </a:rPr>
              <a:t>□	</a:t>
            </a:r>
            <a:r>
              <a:rPr lang="id-ID">
                <a:solidFill>
                  <a:prstClr val="black"/>
                </a:solidFill>
              </a:rPr>
              <a:t>KHUSUS BAGI DOSEN, SKP DISUSUN BERDASARKAN TARGET ANGKA KREDIT YANG AKAN DICAPAI PADA SEMESTER GANJIL DAN SEMESTER GENAP (JANUARI S/D DESEMBER)</a:t>
            </a:r>
          </a:p>
          <a:p>
            <a:pPr algn="just" eaLnBrk="1" hangingPunct="1"/>
            <a:endParaRPr lang="id-ID">
              <a:solidFill>
                <a:prstClr val="black"/>
              </a:solidFill>
            </a:endParaRPr>
          </a:p>
          <a:p>
            <a:pPr algn="just" eaLnBrk="1" hangingPunct="1"/>
            <a:r>
              <a:rPr lang="id-ID">
                <a:solidFill>
                  <a:prstClr val="black"/>
                </a:solidFill>
                <a:latin typeface="Times New Roman" pitchFamily="18" charset="0"/>
                <a:cs typeface="Times New Roman" pitchFamily="18" charset="0"/>
              </a:rPr>
              <a:t>□	</a:t>
            </a:r>
            <a:r>
              <a:rPr lang="id-ID">
                <a:solidFill>
                  <a:prstClr val="black"/>
                </a:solidFill>
              </a:rPr>
              <a:t>DALAM MENYUSUN SKP BERDASARKAN TARGET ANGKA KREDIT TERSEBUT, MINIMAL KETIGA ASPEK TARGET TETAP HARUS DIPENUHI (ASPEK KUANTITAS, KUALITAS, DAN WAKTU)</a:t>
            </a:r>
          </a:p>
        </p:txBody>
      </p:sp>
    </p:spTree>
    <p:extLst>
      <p:ext uri="{BB962C8B-B14F-4D97-AF65-F5344CB8AC3E}">
        <p14:creationId xmlns:p14="http://schemas.microsoft.com/office/powerpoint/2010/main" val="4088455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2000"/>
                                        <p:tgtEl>
                                          <p:spTgt spid="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5" y="611507"/>
            <a:ext cx="8153400" cy="591502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cxnSp>
        <p:nvCxnSpPr>
          <p:cNvPr id="6" name="Straight Connector 5"/>
          <p:cNvCxnSpPr/>
          <p:nvPr/>
        </p:nvCxnSpPr>
        <p:spPr>
          <a:xfrm>
            <a:off x="523875" y="1602105"/>
            <a:ext cx="81534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rot="5400000">
            <a:off x="296864" y="3553143"/>
            <a:ext cx="5942013" cy="1588"/>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a:off x="3040064" y="3553143"/>
            <a:ext cx="5942013" cy="1588"/>
          </a:xfrm>
          <a:prstGeom prst="line">
            <a:avLst/>
          </a:prstGeom>
        </p:spPr>
        <p:style>
          <a:lnRef idx="2">
            <a:schemeClr val="dk1"/>
          </a:lnRef>
          <a:fillRef idx="0">
            <a:schemeClr val="dk1"/>
          </a:fillRef>
          <a:effectRef idx="1">
            <a:schemeClr val="dk1"/>
          </a:effectRef>
          <a:fontRef idx="minor">
            <a:schemeClr val="tx1"/>
          </a:fontRef>
        </p:style>
      </p:cxnSp>
      <p:sp>
        <p:nvSpPr>
          <p:cNvPr id="18" name="Rectangle 17"/>
          <p:cNvSpPr/>
          <p:nvPr/>
        </p:nvSpPr>
        <p:spPr>
          <a:xfrm flipH="1">
            <a:off x="477840" y="1602107"/>
            <a:ext cx="46037" cy="49244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59399" name="TextBox 18"/>
          <p:cNvSpPr txBox="1">
            <a:spLocks noChangeArrowheads="1"/>
          </p:cNvSpPr>
          <p:nvPr/>
        </p:nvSpPr>
        <p:spPr bwMode="auto">
          <a:xfrm>
            <a:off x="685800" y="86868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latin typeface="+mn-lt"/>
                <a:cs typeface="Times New Roman" pitchFamily="18" charset="0"/>
              </a:rPr>
              <a:t>PNS YANG DINILAI</a:t>
            </a:r>
          </a:p>
        </p:txBody>
      </p:sp>
      <p:sp>
        <p:nvSpPr>
          <p:cNvPr id="59400" name="TextBox 19"/>
          <p:cNvSpPr txBox="1">
            <a:spLocks noChangeArrowheads="1"/>
          </p:cNvSpPr>
          <p:nvPr/>
        </p:nvSpPr>
        <p:spPr bwMode="auto">
          <a:xfrm>
            <a:off x="3429000" y="773432"/>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latin typeface="+mn-lt"/>
                <a:cs typeface="Times New Roman" pitchFamily="18" charset="0"/>
              </a:rPr>
              <a:t>ATASAN LANGSUNG</a:t>
            </a:r>
          </a:p>
          <a:p>
            <a:pPr algn="ctr" eaLnBrk="1" hangingPunct="1"/>
            <a:r>
              <a:rPr lang="en-US">
                <a:solidFill>
                  <a:prstClr val="black"/>
                </a:solidFill>
                <a:latin typeface="+mn-lt"/>
                <a:cs typeface="Times New Roman" pitchFamily="18" charset="0"/>
              </a:rPr>
              <a:t>(Pejabat Penilai)</a:t>
            </a:r>
          </a:p>
        </p:txBody>
      </p:sp>
      <p:sp>
        <p:nvSpPr>
          <p:cNvPr id="59401" name="TextBox 20"/>
          <p:cNvSpPr txBox="1">
            <a:spLocks noChangeArrowheads="1"/>
          </p:cNvSpPr>
          <p:nvPr/>
        </p:nvSpPr>
        <p:spPr bwMode="auto">
          <a:xfrm>
            <a:off x="6153150" y="782957"/>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solidFill>
                  <a:prstClr val="black"/>
                </a:solidFill>
                <a:latin typeface="+mn-lt"/>
                <a:cs typeface="Times New Roman" pitchFamily="18" charset="0"/>
              </a:rPr>
              <a:t>ATASAN PEJABAT PENILAI</a:t>
            </a:r>
          </a:p>
        </p:txBody>
      </p:sp>
      <p:sp>
        <p:nvSpPr>
          <p:cNvPr id="22" name="Rectangle 21"/>
          <p:cNvSpPr/>
          <p:nvPr/>
        </p:nvSpPr>
        <p:spPr>
          <a:xfrm>
            <a:off x="685800" y="2935607"/>
            <a:ext cx="2362200" cy="136207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3" name="Rectangle 22"/>
          <p:cNvSpPr/>
          <p:nvPr/>
        </p:nvSpPr>
        <p:spPr>
          <a:xfrm>
            <a:off x="3505200" y="2773680"/>
            <a:ext cx="2362200" cy="1752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4" name="Rectangle 23"/>
          <p:cNvSpPr/>
          <p:nvPr/>
        </p:nvSpPr>
        <p:spPr>
          <a:xfrm>
            <a:off x="3505200" y="1849755"/>
            <a:ext cx="2362200" cy="609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5" name="Rectangle 24"/>
          <p:cNvSpPr/>
          <p:nvPr/>
        </p:nvSpPr>
        <p:spPr>
          <a:xfrm>
            <a:off x="3657600" y="4945380"/>
            <a:ext cx="914400" cy="4572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7" name="Rectangle 26"/>
          <p:cNvSpPr/>
          <p:nvPr/>
        </p:nvSpPr>
        <p:spPr>
          <a:xfrm>
            <a:off x="4800600" y="4945380"/>
            <a:ext cx="914400" cy="4572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8" name="Rectangle 27"/>
          <p:cNvSpPr/>
          <p:nvPr/>
        </p:nvSpPr>
        <p:spPr>
          <a:xfrm>
            <a:off x="3657600" y="5821680"/>
            <a:ext cx="2057400" cy="43338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29" name="Rectangle 28"/>
          <p:cNvSpPr/>
          <p:nvPr/>
        </p:nvSpPr>
        <p:spPr>
          <a:xfrm>
            <a:off x="642938" y="5826443"/>
            <a:ext cx="2057400" cy="3048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sp>
        <p:nvSpPr>
          <p:cNvPr id="30" name="Rectangle 29"/>
          <p:cNvSpPr/>
          <p:nvPr/>
        </p:nvSpPr>
        <p:spPr>
          <a:xfrm>
            <a:off x="6181725" y="1849755"/>
            <a:ext cx="2362200" cy="6096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prstClr val="black"/>
              </a:solidFill>
            </a:endParaRPr>
          </a:p>
        </p:txBody>
      </p:sp>
      <p:cxnSp>
        <p:nvCxnSpPr>
          <p:cNvPr id="32" name="Straight Arrow Connector 31"/>
          <p:cNvCxnSpPr/>
          <p:nvPr/>
        </p:nvCxnSpPr>
        <p:spPr>
          <a:xfrm rot="5400000">
            <a:off x="1370013" y="2545082"/>
            <a:ext cx="763588"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752600" y="2164080"/>
            <a:ext cx="1752600" cy="1588"/>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5400000" flipH="1" flipV="1">
            <a:off x="1436690" y="4708845"/>
            <a:ext cx="822325" cy="3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1838325" y="5135880"/>
            <a:ext cx="1828800" cy="1588"/>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3049588" y="3535680"/>
            <a:ext cx="4556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2743200" y="5974080"/>
            <a:ext cx="914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rot="5400000">
            <a:off x="4564858" y="2628424"/>
            <a:ext cx="320675" cy="1588"/>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rot="5400000">
            <a:off x="4572794" y="4601686"/>
            <a:ext cx="152400" cy="1588"/>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p:cNvCxnSpPr/>
          <p:nvPr/>
        </p:nvCxnSpPr>
        <p:spPr>
          <a:xfrm>
            <a:off x="4191000" y="4678680"/>
            <a:ext cx="914400" cy="1588"/>
          </a:xfrm>
          <a:prstGeom prst="straightConnector1">
            <a:avLst/>
          </a:prstGeom>
          <a:ln>
            <a:tailEnd type="none"/>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a:off x="4959350" y="4815205"/>
            <a:ext cx="274638" cy="1588"/>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rot="5400000">
            <a:off x="4064000" y="4815205"/>
            <a:ext cx="274638" cy="1588"/>
          </a:xfrm>
          <a:prstGeom prst="line">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a:off x="5867402" y="2087880"/>
            <a:ext cx="320675" cy="1588"/>
          </a:xfrm>
          <a:prstGeom prst="straightConnector1">
            <a:avLst/>
          </a:prstGeom>
          <a:ln>
            <a:tailEnd type="none"/>
          </a:ln>
        </p:spPr>
        <p:style>
          <a:lnRef idx="2">
            <a:schemeClr val="dk1"/>
          </a:lnRef>
          <a:fillRef idx="0">
            <a:schemeClr val="dk1"/>
          </a:fillRef>
          <a:effectRef idx="1">
            <a:schemeClr val="dk1"/>
          </a:effectRef>
          <a:fontRef idx="minor">
            <a:schemeClr val="tx1"/>
          </a:fontRef>
        </p:style>
      </p:cxnSp>
      <p:sp>
        <p:nvSpPr>
          <p:cNvPr id="59422" name="TextBox 59"/>
          <p:cNvSpPr txBox="1">
            <a:spLocks noChangeArrowheads="1"/>
          </p:cNvSpPr>
          <p:nvPr/>
        </p:nvSpPr>
        <p:spPr bwMode="auto">
          <a:xfrm>
            <a:off x="762000" y="3378329"/>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dirty="0" err="1">
                <a:solidFill>
                  <a:prstClr val="black"/>
                </a:solidFill>
                <a:latin typeface="+mn-lt"/>
                <a:cs typeface="Times New Roman" pitchFamily="18" charset="0"/>
              </a:rPr>
              <a:t>Tugas</a:t>
            </a:r>
            <a:r>
              <a:rPr lang="en-US" dirty="0">
                <a:solidFill>
                  <a:prstClr val="black"/>
                </a:solidFill>
                <a:latin typeface="+mn-lt"/>
                <a:cs typeface="Times New Roman" pitchFamily="18" charset="0"/>
              </a:rPr>
              <a:t> </a:t>
            </a:r>
            <a:r>
              <a:rPr lang="en-US" dirty="0" err="1">
                <a:solidFill>
                  <a:prstClr val="black"/>
                </a:solidFill>
                <a:latin typeface="+mn-lt"/>
                <a:cs typeface="Times New Roman" pitchFamily="18" charset="0"/>
              </a:rPr>
              <a:t>Pokok</a:t>
            </a:r>
            <a:r>
              <a:rPr lang="en-US" dirty="0">
                <a:solidFill>
                  <a:prstClr val="black"/>
                </a:solidFill>
                <a:latin typeface="+mn-lt"/>
                <a:cs typeface="Times New Roman" pitchFamily="18" charset="0"/>
              </a:rPr>
              <a:t> </a:t>
            </a:r>
            <a:r>
              <a:rPr lang="en-US" dirty="0" err="1">
                <a:solidFill>
                  <a:prstClr val="black"/>
                </a:solidFill>
                <a:latin typeface="+mn-lt"/>
                <a:cs typeface="Times New Roman" pitchFamily="18" charset="0"/>
              </a:rPr>
              <a:t>Jabatan</a:t>
            </a:r>
            <a:endParaRPr lang="en-US" dirty="0">
              <a:solidFill>
                <a:prstClr val="black"/>
              </a:solidFill>
              <a:latin typeface="+mn-lt"/>
              <a:cs typeface="Times New Roman" pitchFamily="18" charset="0"/>
            </a:endParaRPr>
          </a:p>
        </p:txBody>
      </p:sp>
      <p:sp>
        <p:nvSpPr>
          <p:cNvPr id="59423" name="TextBox 60"/>
          <p:cNvSpPr txBox="1">
            <a:spLocks noChangeArrowheads="1"/>
          </p:cNvSpPr>
          <p:nvPr/>
        </p:nvSpPr>
        <p:spPr bwMode="auto">
          <a:xfrm>
            <a:off x="609600" y="5821682"/>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a:solidFill>
                  <a:prstClr val="black"/>
                </a:solidFill>
                <a:latin typeface="+mn-lt"/>
                <a:cs typeface="Times New Roman" pitchFamily="18" charset="0"/>
              </a:rPr>
              <a:t>Tanda Tangan SKP</a:t>
            </a:r>
          </a:p>
        </p:txBody>
      </p:sp>
      <p:sp>
        <p:nvSpPr>
          <p:cNvPr id="59424" name="TextBox 61"/>
          <p:cNvSpPr txBox="1">
            <a:spLocks noChangeArrowheads="1"/>
          </p:cNvSpPr>
          <p:nvPr/>
        </p:nvSpPr>
        <p:spPr bwMode="auto">
          <a:xfrm>
            <a:off x="3714752" y="5881309"/>
            <a:ext cx="1928813" cy="307975"/>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err="1">
                <a:solidFill>
                  <a:prstClr val="black"/>
                </a:solidFill>
                <a:latin typeface="+mn-lt"/>
                <a:cs typeface="Times New Roman" pitchFamily="18" charset="0"/>
              </a:rPr>
              <a:t>Tanda</a:t>
            </a:r>
            <a:r>
              <a:rPr lang="en-US" sz="1400" dirty="0">
                <a:solidFill>
                  <a:prstClr val="black"/>
                </a:solidFill>
                <a:latin typeface="+mn-lt"/>
                <a:cs typeface="Times New Roman" pitchFamily="18" charset="0"/>
              </a:rPr>
              <a:t> </a:t>
            </a:r>
            <a:r>
              <a:rPr lang="en-US" sz="1400" dirty="0" err="1">
                <a:solidFill>
                  <a:prstClr val="black"/>
                </a:solidFill>
                <a:latin typeface="+mn-lt"/>
                <a:cs typeface="Times New Roman" pitchFamily="18" charset="0"/>
              </a:rPr>
              <a:t>Tangan</a:t>
            </a:r>
            <a:r>
              <a:rPr lang="en-US" sz="1400" dirty="0">
                <a:solidFill>
                  <a:prstClr val="black"/>
                </a:solidFill>
                <a:latin typeface="+mn-lt"/>
                <a:cs typeface="Times New Roman" pitchFamily="18" charset="0"/>
              </a:rPr>
              <a:t> SKP</a:t>
            </a:r>
          </a:p>
        </p:txBody>
      </p:sp>
      <p:sp>
        <p:nvSpPr>
          <p:cNvPr id="59425" name="TextBox 62"/>
          <p:cNvSpPr txBox="1">
            <a:spLocks noChangeArrowheads="1"/>
          </p:cNvSpPr>
          <p:nvPr/>
        </p:nvSpPr>
        <p:spPr bwMode="auto">
          <a:xfrm>
            <a:off x="3724275" y="4907282"/>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a:solidFill>
                  <a:prstClr val="black"/>
                </a:solidFill>
                <a:latin typeface="+mn-lt"/>
                <a:cs typeface="Times New Roman" pitchFamily="18" charset="0"/>
              </a:rPr>
              <a:t>Tidak Setuju</a:t>
            </a:r>
          </a:p>
        </p:txBody>
      </p:sp>
      <p:sp>
        <p:nvSpPr>
          <p:cNvPr id="59426" name="TextBox 63"/>
          <p:cNvSpPr txBox="1">
            <a:spLocks noChangeArrowheads="1"/>
          </p:cNvSpPr>
          <p:nvPr/>
        </p:nvSpPr>
        <p:spPr bwMode="auto">
          <a:xfrm>
            <a:off x="4838700" y="5012057"/>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a:solidFill>
                  <a:prstClr val="black"/>
                </a:solidFill>
                <a:latin typeface="+mn-lt"/>
                <a:cs typeface="Times New Roman" pitchFamily="18" charset="0"/>
              </a:rPr>
              <a:t>Setuju</a:t>
            </a:r>
          </a:p>
        </p:txBody>
      </p:sp>
      <p:sp>
        <p:nvSpPr>
          <p:cNvPr id="59427" name="TextBox 64"/>
          <p:cNvSpPr txBox="1">
            <a:spLocks noChangeArrowheads="1"/>
          </p:cNvSpPr>
          <p:nvPr/>
        </p:nvSpPr>
        <p:spPr bwMode="auto">
          <a:xfrm>
            <a:off x="3581400" y="2983232"/>
            <a:ext cx="2209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Char char="ü"/>
            </a:pPr>
            <a:r>
              <a:rPr lang="en-US" sz="1200" dirty="0" err="1">
                <a:solidFill>
                  <a:prstClr val="black"/>
                </a:solidFill>
                <a:latin typeface="+mn-lt"/>
                <a:cs typeface="Times New Roman" pitchFamily="18" charset="0"/>
              </a:rPr>
              <a:t>Kegiatan</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Tugas</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Pokok</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Jabatan</a:t>
            </a:r>
            <a:endParaRPr lang="en-US" sz="1200" dirty="0">
              <a:solidFill>
                <a:prstClr val="black"/>
              </a:solidFill>
              <a:latin typeface="+mn-lt"/>
              <a:cs typeface="Times New Roman" pitchFamily="18" charset="0"/>
            </a:endParaRPr>
          </a:p>
          <a:p>
            <a:pPr eaLnBrk="1" hangingPunct="1">
              <a:buFont typeface="Wingdings" pitchFamily="2" charset="2"/>
              <a:buChar char="ü"/>
            </a:pPr>
            <a:endParaRPr lang="en-US" sz="1200" dirty="0">
              <a:solidFill>
                <a:prstClr val="black"/>
              </a:solidFill>
              <a:latin typeface="+mn-lt"/>
              <a:cs typeface="Times New Roman" pitchFamily="18" charset="0"/>
            </a:endParaRPr>
          </a:p>
          <a:p>
            <a:pPr eaLnBrk="1" hangingPunct="1">
              <a:buFont typeface="Wingdings" pitchFamily="2" charset="2"/>
              <a:buChar char="ü"/>
            </a:pPr>
            <a:r>
              <a:rPr lang="en-US" sz="1200" dirty="0">
                <a:solidFill>
                  <a:prstClr val="black"/>
                </a:solidFill>
                <a:latin typeface="+mn-lt"/>
                <a:cs typeface="Times New Roman" pitchFamily="18" charset="0"/>
              </a:rPr>
              <a:t>Target (</a:t>
            </a:r>
            <a:r>
              <a:rPr lang="en-US" sz="1200" dirty="0" err="1">
                <a:solidFill>
                  <a:prstClr val="black"/>
                </a:solidFill>
                <a:latin typeface="+mn-lt"/>
                <a:cs typeface="Times New Roman" pitchFamily="18" charset="0"/>
              </a:rPr>
              <a:t>Aspek</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kuan</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kual</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waktu</a:t>
            </a:r>
            <a:r>
              <a:rPr lang="en-US" sz="1200" dirty="0">
                <a:solidFill>
                  <a:prstClr val="black"/>
                </a:solidFill>
                <a:latin typeface="+mn-lt"/>
                <a:cs typeface="Times New Roman" pitchFamily="18" charset="0"/>
              </a:rPr>
              <a:t>, dan/</a:t>
            </a:r>
            <a:r>
              <a:rPr lang="en-US" sz="1200" dirty="0" err="1">
                <a:solidFill>
                  <a:prstClr val="black"/>
                </a:solidFill>
                <a:latin typeface="+mn-lt"/>
                <a:cs typeface="Times New Roman" pitchFamily="18" charset="0"/>
              </a:rPr>
              <a:t>atau</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biaya</a:t>
            </a:r>
            <a:r>
              <a:rPr lang="en-US" sz="1200" dirty="0">
                <a:solidFill>
                  <a:prstClr val="black"/>
                </a:solidFill>
                <a:latin typeface="+mn-lt"/>
                <a:cs typeface="Times New Roman" pitchFamily="18" charset="0"/>
              </a:rPr>
              <a:t>)</a:t>
            </a:r>
          </a:p>
          <a:p>
            <a:pPr eaLnBrk="1" hangingPunct="1">
              <a:buFont typeface="Wingdings" pitchFamily="2" charset="2"/>
              <a:buChar char="ü"/>
            </a:pPr>
            <a:endParaRPr lang="en-US" sz="1200" dirty="0">
              <a:solidFill>
                <a:prstClr val="black"/>
              </a:solidFill>
              <a:latin typeface="+mn-lt"/>
              <a:cs typeface="Times New Roman" pitchFamily="18" charset="0"/>
            </a:endParaRPr>
          </a:p>
          <a:p>
            <a:pPr eaLnBrk="1" hangingPunct="1">
              <a:buFont typeface="Wingdings" pitchFamily="2" charset="2"/>
              <a:buChar char="ü"/>
            </a:pPr>
            <a:r>
              <a:rPr lang="en-US" sz="1200" dirty="0" err="1">
                <a:solidFill>
                  <a:prstClr val="black"/>
                </a:solidFill>
                <a:latin typeface="+mn-lt"/>
                <a:cs typeface="Times New Roman" pitchFamily="18" charset="0"/>
              </a:rPr>
              <a:t>Tugas</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tambahan</a:t>
            </a:r>
            <a:r>
              <a:rPr lang="en-US" sz="1200" dirty="0">
                <a:solidFill>
                  <a:prstClr val="black"/>
                </a:solidFill>
                <a:latin typeface="+mn-lt"/>
                <a:cs typeface="Times New Roman" pitchFamily="18" charset="0"/>
              </a:rPr>
              <a:t> dan/</a:t>
            </a:r>
            <a:r>
              <a:rPr lang="en-US" sz="1200" dirty="0" err="1">
                <a:solidFill>
                  <a:prstClr val="black"/>
                </a:solidFill>
                <a:latin typeface="+mn-lt"/>
                <a:cs typeface="Times New Roman" pitchFamily="18" charset="0"/>
              </a:rPr>
              <a:t>atau</a:t>
            </a:r>
            <a:r>
              <a:rPr lang="en-US" sz="1200" dirty="0">
                <a:solidFill>
                  <a:prstClr val="black"/>
                </a:solidFill>
                <a:latin typeface="+mn-lt"/>
                <a:cs typeface="Times New Roman" pitchFamily="18" charset="0"/>
              </a:rPr>
              <a:t> </a:t>
            </a:r>
            <a:r>
              <a:rPr lang="en-US" sz="1200" dirty="0" err="1">
                <a:solidFill>
                  <a:prstClr val="black"/>
                </a:solidFill>
                <a:latin typeface="+mn-lt"/>
                <a:cs typeface="Times New Roman" pitchFamily="18" charset="0"/>
              </a:rPr>
              <a:t>kreativitas</a:t>
            </a:r>
            <a:endParaRPr lang="en-US" sz="1200" dirty="0">
              <a:solidFill>
                <a:prstClr val="black"/>
              </a:solidFill>
              <a:latin typeface="+mn-lt"/>
              <a:cs typeface="Times New Roman" pitchFamily="18" charset="0"/>
            </a:endParaRPr>
          </a:p>
        </p:txBody>
      </p:sp>
      <p:sp>
        <p:nvSpPr>
          <p:cNvPr id="59428" name="TextBox 65"/>
          <p:cNvSpPr txBox="1">
            <a:spLocks noChangeArrowheads="1"/>
          </p:cNvSpPr>
          <p:nvPr/>
        </p:nvSpPr>
        <p:spPr bwMode="auto">
          <a:xfrm>
            <a:off x="3581400" y="1998347"/>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err="1">
                <a:solidFill>
                  <a:prstClr val="black"/>
                </a:solidFill>
                <a:latin typeface="+mn-lt"/>
                <a:cs typeface="Times New Roman" pitchFamily="18" charset="0"/>
              </a:rPr>
              <a:t>Penetapan</a:t>
            </a:r>
            <a:r>
              <a:rPr lang="en-US" sz="1400" dirty="0">
                <a:solidFill>
                  <a:prstClr val="black"/>
                </a:solidFill>
                <a:latin typeface="+mn-lt"/>
                <a:cs typeface="Times New Roman" pitchFamily="18" charset="0"/>
              </a:rPr>
              <a:t> </a:t>
            </a:r>
            <a:r>
              <a:rPr lang="en-US" sz="1400" dirty="0" err="1">
                <a:solidFill>
                  <a:prstClr val="black"/>
                </a:solidFill>
                <a:latin typeface="+mn-lt"/>
                <a:cs typeface="Times New Roman" pitchFamily="18" charset="0"/>
              </a:rPr>
              <a:t>Bidang</a:t>
            </a:r>
            <a:r>
              <a:rPr lang="en-US" sz="1400" dirty="0">
                <a:solidFill>
                  <a:prstClr val="black"/>
                </a:solidFill>
                <a:latin typeface="+mn-lt"/>
                <a:cs typeface="Times New Roman" pitchFamily="18" charset="0"/>
              </a:rPr>
              <a:t> </a:t>
            </a:r>
            <a:r>
              <a:rPr lang="en-US" sz="1400" dirty="0" err="1">
                <a:solidFill>
                  <a:prstClr val="black"/>
                </a:solidFill>
                <a:latin typeface="+mn-lt"/>
                <a:cs typeface="Times New Roman" pitchFamily="18" charset="0"/>
              </a:rPr>
              <a:t>Prestasi</a:t>
            </a:r>
            <a:endParaRPr lang="en-US" sz="1400" dirty="0">
              <a:solidFill>
                <a:prstClr val="black"/>
              </a:solidFill>
              <a:latin typeface="+mn-lt"/>
              <a:cs typeface="Times New Roman" pitchFamily="18" charset="0"/>
            </a:endParaRPr>
          </a:p>
        </p:txBody>
      </p:sp>
      <p:sp>
        <p:nvSpPr>
          <p:cNvPr id="59429" name="TextBox 66"/>
          <p:cNvSpPr txBox="1">
            <a:spLocks noChangeArrowheads="1"/>
          </p:cNvSpPr>
          <p:nvPr/>
        </p:nvSpPr>
        <p:spPr bwMode="auto">
          <a:xfrm>
            <a:off x="6315075" y="2007110"/>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400" dirty="0" err="1">
                <a:solidFill>
                  <a:prstClr val="black"/>
                </a:solidFill>
                <a:latin typeface="+mn-lt"/>
                <a:cs typeface="Times New Roman" pitchFamily="18" charset="0"/>
              </a:rPr>
              <a:t>Penetapan</a:t>
            </a:r>
            <a:r>
              <a:rPr lang="en-US" sz="1400" dirty="0">
                <a:solidFill>
                  <a:prstClr val="black"/>
                </a:solidFill>
                <a:latin typeface="+mn-lt"/>
                <a:cs typeface="Times New Roman" pitchFamily="18" charset="0"/>
              </a:rPr>
              <a:t> </a:t>
            </a:r>
            <a:r>
              <a:rPr lang="en-US" sz="1400" dirty="0" err="1">
                <a:solidFill>
                  <a:prstClr val="black"/>
                </a:solidFill>
                <a:latin typeface="+mn-lt"/>
                <a:cs typeface="Times New Roman" pitchFamily="18" charset="0"/>
              </a:rPr>
              <a:t>Renstra</a:t>
            </a:r>
            <a:r>
              <a:rPr lang="en-US" sz="1400" dirty="0">
                <a:solidFill>
                  <a:prstClr val="black"/>
                </a:solidFill>
                <a:latin typeface="+mn-lt"/>
                <a:cs typeface="Times New Roman" pitchFamily="18" charset="0"/>
              </a:rPr>
              <a:t>/</a:t>
            </a:r>
            <a:r>
              <a:rPr lang="en-US" sz="1400" dirty="0" err="1">
                <a:solidFill>
                  <a:prstClr val="black"/>
                </a:solidFill>
                <a:latin typeface="+mn-lt"/>
                <a:cs typeface="Times New Roman" pitchFamily="18" charset="0"/>
              </a:rPr>
              <a:t>Renja</a:t>
            </a:r>
            <a:endParaRPr lang="en-US" sz="1400" dirty="0">
              <a:solidFill>
                <a:prstClr val="black"/>
              </a:solidFill>
              <a:latin typeface="+mn-lt"/>
              <a:cs typeface="Times New Roman" pitchFamily="18" charset="0"/>
            </a:endParaRPr>
          </a:p>
        </p:txBody>
      </p:sp>
      <p:sp>
        <p:nvSpPr>
          <p:cNvPr id="59430" name="TextBox 39"/>
          <p:cNvSpPr txBox="1">
            <a:spLocks noChangeArrowheads="1"/>
          </p:cNvSpPr>
          <p:nvPr/>
        </p:nvSpPr>
        <p:spPr bwMode="auto">
          <a:xfrm>
            <a:off x="500063" y="182880"/>
            <a:ext cx="5143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b="1" dirty="0">
                <a:solidFill>
                  <a:prstClr val="black"/>
                </a:solidFill>
              </a:rPr>
              <a:t> PENANDATANGAN SKP</a:t>
            </a:r>
          </a:p>
        </p:txBody>
      </p:sp>
      <p:cxnSp>
        <p:nvCxnSpPr>
          <p:cNvPr id="68" name="Straight Connector 67"/>
          <p:cNvCxnSpPr>
            <a:cxnSpLocks/>
          </p:cNvCxnSpPr>
          <p:nvPr/>
        </p:nvCxnSpPr>
        <p:spPr>
          <a:xfrm>
            <a:off x="7392987" y="2468880"/>
            <a:ext cx="36515" cy="3500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a:off x="5786438" y="5969320"/>
            <a:ext cx="164306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467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PENGANTAR</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1</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50821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2" y="228602"/>
            <a:ext cx="8183563" cy="1050925"/>
          </a:xfrm>
        </p:spPr>
        <p:txBody>
          <a:bodyPr>
            <a:normAutofit/>
          </a:bodyPr>
          <a:lstStyle/>
          <a:p>
            <a:pPr algn="ctr" eaLnBrk="1" hangingPunct="1"/>
            <a:r>
              <a:rPr lang="id-ID" sz="3200" b="1" dirty="0">
                <a:latin typeface="Arial" panose="020B0604020202020204" pitchFamily="34" charset="0"/>
                <a:cs typeface="Arial" panose="020B0604020202020204" pitchFamily="34" charset="0"/>
              </a:rPr>
              <a:t>UNSUR-UNSUR SKP</a:t>
            </a:r>
          </a:p>
        </p:txBody>
      </p:sp>
      <p:sp>
        <p:nvSpPr>
          <p:cNvPr id="3" name="Content Placeholder 2"/>
          <p:cNvSpPr>
            <a:spLocks noGrp="1"/>
          </p:cNvSpPr>
          <p:nvPr>
            <p:ph idx="1"/>
          </p:nvPr>
        </p:nvSpPr>
        <p:spPr>
          <a:xfrm>
            <a:off x="457200" y="1295400"/>
            <a:ext cx="8229600" cy="5334000"/>
          </a:xfrm>
        </p:spPr>
        <p:txBody>
          <a:bodyPr rtlCol="0">
            <a:noAutofit/>
          </a:bodyPr>
          <a:lstStyle/>
          <a:p>
            <a:pPr marL="514350" indent="-514350" algn="just">
              <a:buNone/>
              <a:defRPr/>
            </a:pPr>
            <a:r>
              <a:rPr lang="id-ID" sz="2400" dirty="0">
                <a:solidFill>
                  <a:srgbClr val="663300"/>
                </a:solidFill>
              </a:rPr>
              <a:t>1. </a:t>
            </a:r>
            <a:r>
              <a:rPr lang="id-ID" sz="2400" b="1" dirty="0">
                <a:solidFill>
                  <a:srgbClr val="663300"/>
                </a:solidFill>
              </a:rPr>
              <a:t>Kegiatan Tugas Jabatan</a:t>
            </a:r>
          </a:p>
          <a:p>
            <a:pPr marL="360363" indent="-360363" algn="just">
              <a:buNone/>
              <a:defRPr/>
            </a:pPr>
            <a:r>
              <a:rPr lang="id-ID" sz="2400" dirty="0">
                <a:solidFill>
                  <a:srgbClr val="663300"/>
                </a:solidFill>
              </a:rPr>
              <a:t>	Mengacu pada Penetapan Kinerja/RKT. Dalam melaksanakan kegiatan tugas jabatan pada prinsipnya pekerjaan dibagi habis dari tingkat jabatan tertinggi sampai jabatan terendah secara hierarki</a:t>
            </a:r>
          </a:p>
          <a:p>
            <a:pPr marL="514350" indent="-514350" algn="just">
              <a:buNone/>
              <a:defRPr/>
            </a:pPr>
            <a:r>
              <a:rPr lang="id-ID" sz="2400" dirty="0">
                <a:solidFill>
                  <a:srgbClr val="663300"/>
                </a:solidFill>
              </a:rPr>
              <a:t>2. </a:t>
            </a:r>
            <a:r>
              <a:rPr lang="id-ID" sz="2400" b="1" dirty="0">
                <a:solidFill>
                  <a:srgbClr val="663300"/>
                </a:solidFill>
              </a:rPr>
              <a:t>Angka kredit</a:t>
            </a:r>
          </a:p>
          <a:p>
            <a:pPr marL="514350" indent="-514350" algn="just">
              <a:buNone/>
              <a:defRPr/>
            </a:pPr>
            <a:r>
              <a:rPr lang="id-ID" sz="2400" dirty="0">
                <a:solidFill>
                  <a:srgbClr val="663300"/>
                </a:solidFill>
              </a:rPr>
              <a:t>3. </a:t>
            </a:r>
            <a:r>
              <a:rPr lang="id-ID" sz="2400" b="1" dirty="0">
                <a:solidFill>
                  <a:srgbClr val="663300"/>
                </a:solidFill>
              </a:rPr>
              <a:t>Target</a:t>
            </a:r>
          </a:p>
          <a:p>
            <a:pPr marL="514350" indent="-153988">
              <a:buNone/>
              <a:defRPr/>
            </a:pPr>
            <a:r>
              <a:rPr lang="id-ID" sz="2400" dirty="0">
                <a:solidFill>
                  <a:srgbClr val="663300"/>
                </a:solidFill>
              </a:rPr>
              <a:t>Dalam menetapkan target meliputi aspek sbb:</a:t>
            </a:r>
          </a:p>
          <a:p>
            <a:pPr marL="514350" indent="-153988">
              <a:defRPr/>
            </a:pPr>
            <a:r>
              <a:rPr lang="id-ID" sz="2400" dirty="0">
                <a:solidFill>
                  <a:schemeClr val="accent1">
                    <a:lumMod val="75000"/>
                  </a:schemeClr>
                </a:solidFill>
              </a:rPr>
              <a:t>Kuantitas (Target Output)</a:t>
            </a:r>
          </a:p>
          <a:p>
            <a:pPr marL="514350" indent="-153988">
              <a:defRPr/>
            </a:pPr>
            <a:r>
              <a:rPr lang="id-ID" sz="2400" dirty="0">
                <a:solidFill>
                  <a:schemeClr val="accent1">
                    <a:lumMod val="75000"/>
                  </a:schemeClr>
                </a:solidFill>
              </a:rPr>
              <a:t>Kualitas (Target Kualitas)</a:t>
            </a:r>
          </a:p>
          <a:p>
            <a:pPr marL="514350" indent="-153988">
              <a:defRPr/>
            </a:pPr>
            <a:r>
              <a:rPr lang="id-ID" sz="2400" dirty="0">
                <a:solidFill>
                  <a:schemeClr val="accent1">
                    <a:lumMod val="75000"/>
                  </a:schemeClr>
                </a:solidFill>
              </a:rPr>
              <a:t>Waktu (Target Waktu)</a:t>
            </a:r>
          </a:p>
          <a:p>
            <a:pPr marL="514350" indent="-153988">
              <a:defRPr/>
            </a:pPr>
            <a:r>
              <a:rPr lang="id-ID" sz="2400" dirty="0">
                <a:solidFill>
                  <a:schemeClr val="accent1">
                    <a:lumMod val="75000"/>
                  </a:schemeClr>
                </a:solidFill>
              </a:rPr>
              <a:t>Biaya (Target Biaya)</a:t>
            </a:r>
          </a:p>
          <a:p>
            <a:pPr marL="514350" indent="-514350" algn="just">
              <a:buNone/>
              <a:defRPr/>
            </a:pPr>
            <a:endParaRPr lang="id-ID" sz="2400" dirty="0">
              <a:solidFill>
                <a:srgbClr val="663300"/>
              </a:solidFill>
            </a:endParaRPr>
          </a:p>
        </p:txBody>
      </p:sp>
      <p:sp>
        <p:nvSpPr>
          <p:cNvPr id="5" name="Slide Number Placeholder 4"/>
          <p:cNvSpPr>
            <a:spLocks noGrp="1"/>
          </p:cNvSpPr>
          <p:nvPr>
            <p:ph type="sldNum" sz="quarter" idx="12"/>
          </p:nvPr>
        </p:nvSpPr>
        <p:spPr/>
        <p:txBody>
          <a:bodyPr/>
          <a:lstStyle/>
          <a:p>
            <a:pPr>
              <a:defRPr/>
            </a:pPr>
            <a:fld id="{78A31738-5800-442F-94FF-30E6DF9802BA}" type="slidenum">
              <a:rPr lang="en-US" sz="2800">
                <a:solidFill>
                  <a:prstClr val="black">
                    <a:tint val="75000"/>
                  </a:prstClr>
                </a:solidFill>
              </a:rPr>
              <a:pPr>
                <a:defRPr/>
              </a:pPr>
              <a:t>30</a:t>
            </a:fld>
            <a:endParaRPr lang="en-US" sz="2800">
              <a:solidFill>
                <a:prstClr val="black">
                  <a:tint val="75000"/>
                </a:prstClr>
              </a:solidFill>
            </a:endParaRPr>
          </a:p>
        </p:txBody>
      </p:sp>
    </p:spTree>
    <p:extLst>
      <p:ext uri="{BB962C8B-B14F-4D97-AF65-F5344CB8AC3E}">
        <p14:creationId xmlns:p14="http://schemas.microsoft.com/office/powerpoint/2010/main" val="2303752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26743858"/>
              </p:ext>
            </p:extLst>
          </p:nvPr>
        </p:nvGraphicFramePr>
        <p:xfrm>
          <a:off x="631254" y="877888"/>
          <a:ext cx="8183562" cy="4874362"/>
        </p:xfrm>
        <a:graphic>
          <a:graphicData uri="http://schemas.openxmlformats.org/drawingml/2006/table">
            <a:tbl>
              <a:tblPr firstRow="1" bandRow="1">
                <a:tableStyleId>{5940675A-B579-460E-94D1-54222C63F5DA}</a:tableStyleId>
              </a:tblPr>
              <a:tblGrid>
                <a:gridCol w="563562">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304800">
                  <a:extLst>
                    <a:ext uri="{9D8B030D-6E8A-4147-A177-3AD203B41FA5}">
                      <a16:colId xmlns:a16="http://schemas.microsoft.com/office/drawing/2014/main" xmlns="" val="20005"/>
                    </a:ext>
                  </a:extLst>
                </a:gridCol>
                <a:gridCol w="457200">
                  <a:extLst>
                    <a:ext uri="{9D8B030D-6E8A-4147-A177-3AD203B41FA5}">
                      <a16:colId xmlns:a16="http://schemas.microsoft.com/office/drawing/2014/main" xmlns="" val="20006"/>
                    </a:ext>
                  </a:extLst>
                </a:gridCol>
                <a:gridCol w="731838">
                  <a:extLst>
                    <a:ext uri="{9D8B030D-6E8A-4147-A177-3AD203B41FA5}">
                      <a16:colId xmlns:a16="http://schemas.microsoft.com/office/drawing/2014/main" xmlns="" val="20007"/>
                    </a:ext>
                  </a:extLst>
                </a:gridCol>
                <a:gridCol w="868362">
                  <a:extLst>
                    <a:ext uri="{9D8B030D-6E8A-4147-A177-3AD203B41FA5}">
                      <a16:colId xmlns:a16="http://schemas.microsoft.com/office/drawing/2014/main" xmlns="" val="20008"/>
                    </a:ext>
                  </a:extLst>
                </a:gridCol>
              </a:tblGrid>
              <a:tr h="243857">
                <a:tc>
                  <a:txBody>
                    <a:bodyPr/>
                    <a:lstStyle/>
                    <a:p>
                      <a:pPr algn="ctr"/>
                      <a:r>
                        <a:rPr lang="id-ID" sz="1000" dirty="0"/>
                        <a:t>No</a:t>
                      </a:r>
                    </a:p>
                  </a:txBody>
                  <a:tcPr marT="45723" marB="45723"/>
                </a:tc>
                <a:tc gridSpan="2">
                  <a:txBody>
                    <a:bodyPr/>
                    <a:lstStyle/>
                    <a:p>
                      <a:r>
                        <a:rPr lang="id-ID" sz="1000" dirty="0"/>
                        <a:t>I. PEJABAT</a:t>
                      </a:r>
                      <a:r>
                        <a:rPr lang="id-ID" sz="1000" baseline="0" dirty="0"/>
                        <a:t> PENILAI</a:t>
                      </a:r>
                      <a:endParaRPr lang="id-ID" sz="1000" dirty="0"/>
                    </a:p>
                  </a:txBody>
                  <a:tcPr marT="45723" marB="45723"/>
                </a:tc>
                <a:tc hMerge="1">
                  <a:txBody>
                    <a:bodyPr/>
                    <a:lstStyle/>
                    <a:p>
                      <a:endParaRPr lang="id-ID" dirty="0"/>
                    </a:p>
                  </a:txBody>
                  <a:tcPr/>
                </a:tc>
                <a:tc>
                  <a:txBody>
                    <a:bodyPr/>
                    <a:lstStyle/>
                    <a:p>
                      <a:pPr algn="ctr"/>
                      <a:r>
                        <a:rPr lang="id-ID" sz="1000" dirty="0"/>
                        <a:t>No</a:t>
                      </a:r>
                    </a:p>
                  </a:txBody>
                  <a:tcPr marT="45723" marB="45723"/>
                </a:tc>
                <a:tc gridSpan="5">
                  <a:txBody>
                    <a:bodyPr/>
                    <a:lstStyle/>
                    <a:p>
                      <a:r>
                        <a:rPr lang="id-ID" sz="1000" dirty="0"/>
                        <a:t>II.</a:t>
                      </a:r>
                      <a:r>
                        <a:rPr lang="id-ID" sz="1000" baseline="0" dirty="0"/>
                        <a:t> PEGAWAI NEGERI SIPIL YANG DINILAI</a:t>
                      </a:r>
                      <a:endParaRPr lang="id-ID" sz="1000" dirty="0"/>
                    </a:p>
                  </a:txBody>
                  <a:tcPr marT="45723" marB="45723"/>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0"/>
                  </a:ext>
                </a:extLst>
              </a:tr>
              <a:tr h="243857">
                <a:tc>
                  <a:txBody>
                    <a:bodyPr/>
                    <a:lstStyle/>
                    <a:p>
                      <a:pPr algn="ctr"/>
                      <a:r>
                        <a:rPr lang="id-ID" sz="1000" dirty="0"/>
                        <a:t>1</a:t>
                      </a:r>
                    </a:p>
                  </a:txBody>
                  <a:tcPr marT="45723" marB="45723"/>
                </a:tc>
                <a:tc>
                  <a:txBody>
                    <a:bodyPr/>
                    <a:lstStyle/>
                    <a:p>
                      <a:r>
                        <a:rPr lang="id-ID" sz="1000" dirty="0"/>
                        <a:t>Nama</a:t>
                      </a:r>
                    </a:p>
                  </a:txBody>
                  <a:tcPr marT="45723" marB="45723"/>
                </a:tc>
                <a:tc>
                  <a:txBody>
                    <a:bodyPr/>
                    <a:lstStyle/>
                    <a:p>
                      <a:r>
                        <a:rPr lang="id-ID" sz="1000" dirty="0"/>
                        <a:t>Dra. Sri</a:t>
                      </a:r>
                    </a:p>
                  </a:txBody>
                  <a:tcPr marT="45723" marB="45723"/>
                </a:tc>
                <a:tc>
                  <a:txBody>
                    <a:bodyPr/>
                    <a:lstStyle/>
                    <a:p>
                      <a:pPr algn="ctr"/>
                      <a:r>
                        <a:rPr lang="id-ID" sz="1000" dirty="0"/>
                        <a:t>1</a:t>
                      </a:r>
                    </a:p>
                  </a:txBody>
                  <a:tcPr marT="45723" marB="45723"/>
                </a:tc>
                <a:tc gridSpan="2">
                  <a:txBody>
                    <a:bodyPr/>
                    <a:lstStyle/>
                    <a:p>
                      <a:r>
                        <a:rPr lang="id-ID" sz="1000" dirty="0"/>
                        <a:t>Nama</a:t>
                      </a:r>
                    </a:p>
                  </a:txBody>
                  <a:tcPr marT="45723" marB="45723"/>
                </a:tc>
                <a:tc hMerge="1">
                  <a:txBody>
                    <a:bodyPr/>
                    <a:lstStyle/>
                    <a:p>
                      <a:endParaRPr lang="id-ID"/>
                    </a:p>
                  </a:txBody>
                  <a:tcPr/>
                </a:tc>
                <a:tc gridSpan="3">
                  <a:txBody>
                    <a:bodyPr/>
                    <a:lstStyle/>
                    <a:p>
                      <a:r>
                        <a:rPr lang="id-ID" sz="1000" dirty="0"/>
                        <a:t>Elisya, SH</a:t>
                      </a:r>
                    </a:p>
                  </a:txBody>
                  <a:tcPr marT="45723" marB="45723"/>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1"/>
                  </a:ext>
                </a:extLst>
              </a:tr>
              <a:tr h="243857">
                <a:tc>
                  <a:txBody>
                    <a:bodyPr/>
                    <a:lstStyle/>
                    <a:p>
                      <a:pPr algn="ctr"/>
                      <a:r>
                        <a:rPr lang="id-ID" sz="1000" dirty="0"/>
                        <a:t>2</a:t>
                      </a:r>
                    </a:p>
                  </a:txBody>
                  <a:tcPr marT="45723" marB="45723"/>
                </a:tc>
                <a:tc>
                  <a:txBody>
                    <a:bodyPr/>
                    <a:lstStyle/>
                    <a:p>
                      <a:r>
                        <a:rPr lang="id-ID" sz="1000" dirty="0"/>
                        <a:t>NIP</a:t>
                      </a:r>
                    </a:p>
                  </a:txBody>
                  <a:tcPr marT="45723" marB="45723"/>
                </a:tc>
                <a:tc>
                  <a:txBody>
                    <a:bodyPr/>
                    <a:lstStyle/>
                    <a:p>
                      <a:r>
                        <a:rPr lang="id-ID" sz="1000" dirty="0"/>
                        <a:t>196305221992012001</a:t>
                      </a:r>
                    </a:p>
                  </a:txBody>
                  <a:tcPr marT="45723" marB="45723"/>
                </a:tc>
                <a:tc>
                  <a:txBody>
                    <a:bodyPr/>
                    <a:lstStyle/>
                    <a:p>
                      <a:pPr algn="ctr"/>
                      <a:r>
                        <a:rPr lang="id-ID" sz="1000" dirty="0"/>
                        <a:t>2</a:t>
                      </a:r>
                    </a:p>
                  </a:txBody>
                  <a:tcPr marT="45723" marB="45723"/>
                </a:tc>
                <a:tc gridSpan="2">
                  <a:txBody>
                    <a:bodyPr/>
                    <a:lstStyle/>
                    <a:p>
                      <a:r>
                        <a:rPr lang="id-ID" sz="1000" dirty="0"/>
                        <a:t>NIP</a:t>
                      </a:r>
                    </a:p>
                  </a:txBody>
                  <a:tcPr marT="45723" marB="45723"/>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196803051999042001</a:t>
                      </a:r>
                    </a:p>
                  </a:txBody>
                  <a:tcPr marT="45723" marB="45723"/>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2"/>
                  </a:ext>
                </a:extLst>
              </a:tr>
              <a:tr h="429653">
                <a:tc>
                  <a:txBody>
                    <a:bodyPr/>
                    <a:lstStyle/>
                    <a:p>
                      <a:pPr algn="ctr"/>
                      <a:r>
                        <a:rPr lang="id-ID" sz="1000" dirty="0"/>
                        <a:t>3</a:t>
                      </a:r>
                    </a:p>
                  </a:txBody>
                  <a:tcPr marT="45723" marB="45723"/>
                </a:tc>
                <a:tc>
                  <a:txBody>
                    <a:bodyPr/>
                    <a:lstStyle/>
                    <a:p>
                      <a:r>
                        <a:rPr lang="id-ID" sz="1000" dirty="0"/>
                        <a:t>Pangkat/Gol. Ruang</a:t>
                      </a:r>
                    </a:p>
                  </a:txBody>
                  <a:tcPr marT="45723" marB="45723"/>
                </a:tc>
                <a:tc>
                  <a:txBody>
                    <a:bodyPr/>
                    <a:lstStyle/>
                    <a:p>
                      <a:r>
                        <a:rPr lang="id-ID" sz="1000" dirty="0"/>
                        <a:t>Pembina/ IV/a</a:t>
                      </a:r>
                    </a:p>
                  </a:txBody>
                  <a:tcPr marT="45723" marB="45723"/>
                </a:tc>
                <a:tc>
                  <a:txBody>
                    <a:bodyPr/>
                    <a:lstStyle/>
                    <a:p>
                      <a:pPr algn="ctr"/>
                      <a:r>
                        <a:rPr lang="id-ID" sz="1000" dirty="0"/>
                        <a:t>3</a:t>
                      </a:r>
                    </a:p>
                  </a:txBody>
                  <a:tcPr marT="45723" marB="45723"/>
                </a:tc>
                <a:tc gridSpan="2">
                  <a:txBody>
                    <a:bodyPr/>
                    <a:lstStyle/>
                    <a:p>
                      <a:r>
                        <a:rPr lang="id-ID" sz="1000" dirty="0"/>
                        <a:t>Pangkat/Gol. Ruang</a:t>
                      </a:r>
                    </a:p>
                  </a:txBody>
                  <a:tcPr marT="45723" marB="45723"/>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Penata Tk. I/ III/d</a:t>
                      </a:r>
                    </a:p>
                  </a:txBody>
                  <a:tcPr marT="45723" marB="45723"/>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3"/>
                  </a:ext>
                </a:extLst>
              </a:tr>
              <a:tr h="392401">
                <a:tc>
                  <a:txBody>
                    <a:bodyPr/>
                    <a:lstStyle/>
                    <a:p>
                      <a:pPr algn="ctr"/>
                      <a:r>
                        <a:rPr lang="id-ID" sz="1000" dirty="0"/>
                        <a:t>4</a:t>
                      </a:r>
                    </a:p>
                  </a:txBody>
                  <a:tcPr marT="45723" marB="45723"/>
                </a:tc>
                <a:tc>
                  <a:txBody>
                    <a:bodyPr/>
                    <a:lstStyle/>
                    <a:p>
                      <a:r>
                        <a:rPr lang="id-ID" sz="1000" dirty="0"/>
                        <a:t>Jabatan</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Kepala Bagian Mutasi Dosen</a:t>
                      </a:r>
                    </a:p>
                  </a:txBody>
                  <a:tcPr marT="45723" marB="45723"/>
                </a:tc>
                <a:tc>
                  <a:txBody>
                    <a:bodyPr/>
                    <a:lstStyle/>
                    <a:p>
                      <a:pPr algn="ctr"/>
                      <a:r>
                        <a:rPr lang="id-ID" sz="1000" dirty="0"/>
                        <a:t>4</a:t>
                      </a:r>
                    </a:p>
                  </a:txBody>
                  <a:tcPr marT="45723" marB="45723"/>
                </a:tc>
                <a:tc gridSpan="2">
                  <a:txBody>
                    <a:bodyPr/>
                    <a:lstStyle/>
                    <a:p>
                      <a:r>
                        <a:rPr lang="id-ID" sz="1000" dirty="0"/>
                        <a:t>Jabatan</a:t>
                      </a:r>
                    </a:p>
                  </a:txBody>
                  <a:tcPr marT="45723" marB="45723"/>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Kasubbag Mutasi Dosen I</a:t>
                      </a:r>
                    </a:p>
                  </a:txBody>
                  <a:tcPr marT="45723" marB="45723"/>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4"/>
                  </a:ext>
                </a:extLst>
              </a:tr>
              <a:tr h="243857">
                <a:tc>
                  <a:txBody>
                    <a:bodyPr/>
                    <a:lstStyle/>
                    <a:p>
                      <a:pPr algn="ctr"/>
                      <a:r>
                        <a:rPr lang="id-ID" sz="1000" dirty="0"/>
                        <a:t>5</a:t>
                      </a:r>
                    </a:p>
                  </a:txBody>
                  <a:tcPr marT="45723" marB="45723"/>
                </a:tc>
                <a:tc>
                  <a:txBody>
                    <a:bodyPr/>
                    <a:lstStyle/>
                    <a:p>
                      <a:r>
                        <a:rPr lang="id-ID" sz="1000" dirty="0"/>
                        <a:t>Unit Kerja</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Biro Kepegawaian</a:t>
                      </a:r>
                    </a:p>
                  </a:txBody>
                  <a:tcPr marT="45723" marB="45723"/>
                </a:tc>
                <a:tc>
                  <a:txBody>
                    <a:bodyPr/>
                    <a:lstStyle/>
                    <a:p>
                      <a:pPr algn="ctr"/>
                      <a:r>
                        <a:rPr lang="id-ID" sz="1000" dirty="0"/>
                        <a:t>5</a:t>
                      </a:r>
                    </a:p>
                  </a:txBody>
                  <a:tcPr marT="45723" marB="45723"/>
                </a:tc>
                <a:tc gridSpan="2">
                  <a:txBody>
                    <a:bodyPr/>
                    <a:lstStyle/>
                    <a:p>
                      <a:r>
                        <a:rPr lang="id-ID" sz="1000" dirty="0"/>
                        <a:t>Unit Kerja</a:t>
                      </a:r>
                    </a:p>
                  </a:txBody>
                  <a:tcPr marT="45723" marB="45723"/>
                </a:tc>
                <a:tc hMerge="1">
                  <a:txBody>
                    <a:bodyPr/>
                    <a:lstStyle/>
                    <a:p>
                      <a:endParaRPr lang="id-ID"/>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a:t>Biro Kepegawaian</a:t>
                      </a:r>
                    </a:p>
                  </a:txBody>
                  <a:tcPr marT="45723" marB="45723"/>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5"/>
                  </a:ext>
                </a:extLst>
              </a:tr>
              <a:tr h="243857">
                <a:tc rowSpan="2">
                  <a:txBody>
                    <a:bodyPr/>
                    <a:lstStyle/>
                    <a:p>
                      <a:pPr algn="ctr"/>
                      <a:r>
                        <a:rPr lang="id-ID" sz="1000" dirty="0"/>
                        <a:t>No</a:t>
                      </a:r>
                    </a:p>
                  </a:txBody>
                  <a:tcPr marT="45723" marB="45723" anchor="ctr"/>
                </a:tc>
                <a:tc rowSpan="2" gridSpan="2">
                  <a:txBody>
                    <a:bodyPr/>
                    <a:lstStyle/>
                    <a:p>
                      <a:pPr algn="ctr"/>
                      <a:r>
                        <a:rPr lang="id-ID" sz="1000" dirty="0"/>
                        <a:t>III. KEGIATAN TUGAS POKOK JABATAN</a:t>
                      </a:r>
                    </a:p>
                  </a:txBody>
                  <a:tcPr marT="45723" marB="45723" anchor="ct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rowSpan="2">
                  <a:txBody>
                    <a:bodyPr/>
                    <a:lstStyle/>
                    <a:p>
                      <a:pPr algn="ctr"/>
                      <a:r>
                        <a:rPr lang="id-ID" sz="1000" dirty="0"/>
                        <a:t>ANGKA</a:t>
                      </a:r>
                      <a:r>
                        <a:rPr lang="id-ID" sz="1000" baseline="0" dirty="0"/>
                        <a:t> KREDIT</a:t>
                      </a:r>
                      <a:endParaRPr lang="id-ID" sz="1000" dirty="0"/>
                    </a:p>
                  </a:txBody>
                  <a:tcPr marT="45723" marB="45723" anchor="ctr"/>
                </a:tc>
                <a:tc gridSpan="5">
                  <a:txBody>
                    <a:bodyPr/>
                    <a:lstStyle/>
                    <a:p>
                      <a:pPr algn="ctr"/>
                      <a:r>
                        <a:rPr lang="id-ID" sz="1000" dirty="0"/>
                        <a:t>TARGET</a:t>
                      </a:r>
                    </a:p>
                  </a:txBody>
                  <a:tcPr marT="45723" marB="45723"/>
                </a:tc>
                <a:tc hMerge="1">
                  <a:txBody>
                    <a:bodyPr/>
                    <a:lstStyle/>
                    <a:p>
                      <a:endParaRPr lang="id-ID"/>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6"/>
                  </a:ext>
                </a:extLst>
              </a:tr>
              <a:tr h="396268">
                <a:tc vMerge="1">
                  <a:txBody>
                    <a:bodyPr/>
                    <a:lstStyle/>
                    <a:p>
                      <a:pPr algn="ctr"/>
                      <a:endParaRPr lang="id-ID" sz="1200" dirty="0"/>
                    </a:p>
                  </a:txBody>
                  <a:tcPr/>
                </a:tc>
                <a:tc gridSpan="2" vMerge="1">
                  <a:txBody>
                    <a:bodyPr/>
                    <a:lstStyle/>
                    <a:p>
                      <a:endParaRPr lang="id-ID" sz="1200" dirty="0"/>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vMerge="1">
                  <a:txBody>
                    <a:bodyPr/>
                    <a:lstStyle/>
                    <a:p>
                      <a:pPr algn="ctr"/>
                      <a:endParaRPr lang="id-ID" sz="1200" dirty="0"/>
                    </a:p>
                  </a:txBody>
                  <a:tcPr/>
                </a:tc>
                <a:tc>
                  <a:txBody>
                    <a:bodyPr/>
                    <a:lstStyle/>
                    <a:p>
                      <a:pPr algn="ctr"/>
                      <a:r>
                        <a:rPr lang="id-ID" sz="1000" dirty="0"/>
                        <a:t>KUANT/</a:t>
                      </a:r>
                    </a:p>
                    <a:p>
                      <a:pPr algn="ctr"/>
                      <a:r>
                        <a:rPr lang="id-ID" sz="1000" dirty="0"/>
                        <a:t>OUTPUT</a:t>
                      </a:r>
                    </a:p>
                  </a:txBody>
                  <a:tcPr marT="45723" marB="45723"/>
                </a:tc>
                <a:tc gridSpan="2">
                  <a:txBody>
                    <a:bodyPr/>
                    <a:lstStyle/>
                    <a:p>
                      <a:pPr algn="ctr"/>
                      <a:r>
                        <a:rPr lang="id-ID" sz="1000" dirty="0"/>
                        <a:t>KUAL/</a:t>
                      </a:r>
                    </a:p>
                    <a:p>
                      <a:pPr algn="ctr"/>
                      <a:r>
                        <a:rPr lang="id-ID" sz="1000" dirty="0"/>
                        <a:t>MUTU</a:t>
                      </a:r>
                    </a:p>
                  </a:txBody>
                  <a:tcPr marT="45723" marB="4572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a:txBody>
                    <a:bodyPr/>
                    <a:lstStyle/>
                    <a:p>
                      <a:pPr algn="ctr"/>
                      <a:r>
                        <a:rPr lang="id-ID" sz="1000" dirty="0"/>
                        <a:t>WAKTU</a:t>
                      </a:r>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BIAYA</a:t>
                      </a:r>
                    </a:p>
                  </a:txBody>
                  <a:tcPr marT="45723" marB="45723"/>
                </a:tc>
                <a:extLst>
                  <a:ext uri="{0D108BD9-81ED-4DB2-BD59-A6C34878D82A}">
                    <a16:rowId xmlns:a16="http://schemas.microsoft.com/office/drawing/2014/main" xmlns="" val="10007"/>
                  </a:ext>
                </a:extLst>
              </a:tr>
              <a:tr h="549362">
                <a:tc>
                  <a:txBody>
                    <a:bodyPr/>
                    <a:lstStyle/>
                    <a:p>
                      <a:pPr algn="ctr"/>
                      <a:r>
                        <a:rPr lang="id-ID" sz="1000" dirty="0"/>
                        <a:t>1</a:t>
                      </a:r>
                    </a:p>
                  </a:txBody>
                  <a:tcPr marT="45723" marB="45723"/>
                </a:tc>
                <a:tc gridSpan="2">
                  <a:txBody>
                    <a:bodyPr/>
                    <a:lstStyle/>
                    <a:p>
                      <a:r>
                        <a:rPr lang="id-ID" sz="1000" dirty="0"/>
                        <a:t>Menetapkan</a:t>
                      </a:r>
                      <a:r>
                        <a:rPr lang="id-ID" sz="1000" baseline="0" dirty="0"/>
                        <a:t> persetujuan kenaikan pangkat gol. Ruang III/d ke bawah</a:t>
                      </a:r>
                      <a:endParaRPr lang="id-ID" sz="1000" dirty="0"/>
                    </a:p>
                  </a:txBody>
                  <a:tcPr marT="45723" marB="45723"/>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a:txBody>
                    <a:bodyPr/>
                    <a:lstStyle/>
                    <a:p>
                      <a:pPr algn="ctr"/>
                      <a:r>
                        <a:rPr lang="id-ID" sz="1000" dirty="0"/>
                        <a:t>-</a:t>
                      </a:r>
                    </a:p>
                  </a:txBody>
                  <a:tcPr marT="45723" marB="45723" anchor="ctr"/>
                </a:tc>
                <a:tc>
                  <a:txBody>
                    <a:bodyPr/>
                    <a:lstStyle/>
                    <a:p>
                      <a:pPr algn="ctr"/>
                      <a:r>
                        <a:rPr lang="id-ID" sz="1000" dirty="0"/>
                        <a:t>5000 nota</a:t>
                      </a:r>
                    </a:p>
                  </a:txBody>
                  <a:tcPr marT="45723" marB="45723" anchor="ctr"/>
                </a:tc>
                <a:tc gridSpan="2">
                  <a:txBody>
                    <a:bodyPr/>
                    <a:lstStyle/>
                    <a:p>
                      <a:pPr algn="ctr"/>
                      <a:r>
                        <a:rPr lang="id-ID" sz="1000" dirty="0"/>
                        <a:t>100</a:t>
                      </a:r>
                    </a:p>
                  </a:txBody>
                  <a:tcPr marT="45723" marB="45723"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1200" dirty="0"/>
                    </a:p>
                  </a:txBody>
                  <a:tcPr/>
                </a:tc>
                <a:tc>
                  <a:txBody>
                    <a:bodyPr/>
                    <a:lstStyle/>
                    <a:p>
                      <a:pPr algn="ctr"/>
                      <a:r>
                        <a:rPr lang="id-ID" sz="1000" dirty="0"/>
                        <a:t>12</a:t>
                      </a:r>
                    </a:p>
                  </a:txBody>
                  <a:tcPr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a:t>
                      </a:r>
                    </a:p>
                  </a:txBody>
                  <a:tcPr marT="45723" marB="45723" anchor="ctr"/>
                </a:tc>
                <a:extLst>
                  <a:ext uri="{0D108BD9-81ED-4DB2-BD59-A6C34878D82A}">
                    <a16:rowId xmlns:a16="http://schemas.microsoft.com/office/drawing/2014/main" xmlns="" val="10008"/>
                  </a:ext>
                </a:extLst>
              </a:tr>
              <a:tr h="549362">
                <a:tc>
                  <a:txBody>
                    <a:bodyPr/>
                    <a:lstStyle/>
                    <a:p>
                      <a:pPr algn="ctr"/>
                      <a:r>
                        <a:rPr lang="id-ID" sz="1000" dirty="0"/>
                        <a:t>2</a:t>
                      </a:r>
                    </a:p>
                  </a:txBody>
                  <a:tcPr marT="45723" marB="45723"/>
                </a:tc>
                <a:tc gridSpan="2">
                  <a:txBody>
                    <a:bodyPr/>
                    <a:lstStyle/>
                    <a:p>
                      <a:r>
                        <a:rPr lang="id-ID" sz="1000" dirty="0"/>
                        <a:t>Menetapkan persetujuan peninjauan masa kerja gol. Ruang III/d ke bawah</a:t>
                      </a:r>
                    </a:p>
                  </a:txBody>
                  <a:tcPr marT="45723" marB="45723"/>
                </a:tc>
                <a:tc hMerge="1">
                  <a:txBody>
                    <a:bodyPr/>
                    <a:lstStyle/>
                    <a:p>
                      <a:endParaRPr lang="id-ID"/>
                    </a:p>
                  </a:txBody>
                  <a:tcPr/>
                </a:tc>
                <a:tc>
                  <a:txBody>
                    <a:bodyPr/>
                    <a:lstStyle/>
                    <a:p>
                      <a:pPr algn="ctr"/>
                      <a:r>
                        <a:rPr lang="id-ID" sz="1000" dirty="0"/>
                        <a:t>-</a:t>
                      </a:r>
                    </a:p>
                  </a:txBody>
                  <a:tcPr marT="45723" marB="45723" anchor="ctr"/>
                </a:tc>
                <a:tc>
                  <a:txBody>
                    <a:bodyPr/>
                    <a:lstStyle/>
                    <a:p>
                      <a:pPr algn="ctr"/>
                      <a:r>
                        <a:rPr lang="id-ID" sz="1000" dirty="0"/>
                        <a:t>25 nota</a:t>
                      </a:r>
                    </a:p>
                  </a:txBody>
                  <a:tcPr marT="45723" marB="45723" anchor="ctr"/>
                </a:tc>
                <a:tc gridSpan="2">
                  <a:txBody>
                    <a:bodyPr/>
                    <a:lstStyle/>
                    <a:p>
                      <a:pPr algn="ctr"/>
                      <a:r>
                        <a:rPr lang="id-ID" sz="1000" dirty="0"/>
                        <a:t>100</a:t>
                      </a:r>
                    </a:p>
                  </a:txBody>
                  <a:tcPr marT="45723" marB="45723" anchor="ctr"/>
                </a:tc>
                <a:tc hMerge="1">
                  <a:txBody>
                    <a:bodyPr/>
                    <a:lstStyle/>
                    <a:p>
                      <a:endParaRPr lang="id-ID"/>
                    </a:p>
                  </a:txBody>
                  <a:tcPr/>
                </a:tc>
                <a:tc>
                  <a:txBody>
                    <a:bodyPr/>
                    <a:lstStyle/>
                    <a:p>
                      <a:pPr algn="ctr"/>
                      <a:r>
                        <a:rPr lang="id-ID" sz="1000" dirty="0"/>
                        <a:t>12</a:t>
                      </a:r>
                    </a:p>
                  </a:txBody>
                  <a:tcPr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a:t>
                      </a:r>
                    </a:p>
                  </a:txBody>
                  <a:tcPr marT="45723" marB="45723" anchor="ctr"/>
                </a:tc>
                <a:extLst>
                  <a:ext uri="{0D108BD9-81ED-4DB2-BD59-A6C34878D82A}">
                    <a16:rowId xmlns:a16="http://schemas.microsoft.com/office/drawing/2014/main" xmlns="" val="10009"/>
                  </a:ext>
                </a:extLst>
              </a:tr>
              <a:tr h="549362">
                <a:tc>
                  <a:txBody>
                    <a:bodyPr/>
                    <a:lstStyle/>
                    <a:p>
                      <a:pPr algn="ctr"/>
                      <a:r>
                        <a:rPr lang="id-ID" sz="1000" dirty="0"/>
                        <a:t>3</a:t>
                      </a:r>
                    </a:p>
                  </a:txBody>
                  <a:tcPr marT="45723" marB="45723"/>
                </a:tc>
                <a:tc gridSpan="2">
                  <a:txBody>
                    <a:bodyPr/>
                    <a:lstStyle/>
                    <a:p>
                      <a:r>
                        <a:rPr lang="id-ID" sz="1000" dirty="0"/>
                        <a:t>Menetapkan persetujuan mutasi lain-lain gol. Ruang</a:t>
                      </a:r>
                      <a:r>
                        <a:rPr lang="id-ID" sz="1000" baseline="0" dirty="0"/>
                        <a:t> III/d ke bawah</a:t>
                      </a:r>
                      <a:endParaRPr lang="id-ID" sz="1000" dirty="0"/>
                    </a:p>
                  </a:txBody>
                  <a:tcPr marT="45723" marB="45723"/>
                </a:tc>
                <a:tc hMerge="1">
                  <a:txBody>
                    <a:bodyPr/>
                    <a:lstStyle/>
                    <a:p>
                      <a:endParaRPr lang="id-ID"/>
                    </a:p>
                  </a:txBody>
                  <a:tcPr/>
                </a:tc>
                <a:tc>
                  <a:txBody>
                    <a:bodyPr/>
                    <a:lstStyle/>
                    <a:p>
                      <a:pPr algn="ctr"/>
                      <a:r>
                        <a:rPr lang="id-ID" sz="1000" dirty="0"/>
                        <a:t>-</a:t>
                      </a:r>
                    </a:p>
                  </a:txBody>
                  <a:tcPr marT="45723" marB="45723"/>
                </a:tc>
                <a:tc>
                  <a:txBody>
                    <a:bodyPr/>
                    <a:lstStyle/>
                    <a:p>
                      <a:pPr algn="ctr"/>
                      <a:r>
                        <a:rPr lang="id-ID" sz="1000" dirty="0"/>
                        <a:t>20 nota</a:t>
                      </a:r>
                    </a:p>
                  </a:txBody>
                  <a:tcPr marT="45723" marB="45723" anchor="ctr"/>
                </a:tc>
                <a:tc gridSpan="2">
                  <a:txBody>
                    <a:bodyPr/>
                    <a:lstStyle/>
                    <a:p>
                      <a:pPr algn="ctr"/>
                      <a:r>
                        <a:rPr lang="id-ID" sz="1000" dirty="0"/>
                        <a:t>100</a:t>
                      </a:r>
                    </a:p>
                  </a:txBody>
                  <a:tcPr marT="45723" marB="45723" anchor="ctr"/>
                </a:tc>
                <a:tc hMerge="1">
                  <a:txBody>
                    <a:bodyPr/>
                    <a:lstStyle/>
                    <a:p>
                      <a:endParaRPr lang="id-ID"/>
                    </a:p>
                  </a:txBody>
                  <a:tcPr/>
                </a:tc>
                <a:tc>
                  <a:txBody>
                    <a:bodyPr/>
                    <a:lstStyle/>
                    <a:p>
                      <a:pPr algn="ctr"/>
                      <a:r>
                        <a:rPr lang="id-ID" sz="1000" dirty="0"/>
                        <a:t>12</a:t>
                      </a:r>
                    </a:p>
                  </a:txBody>
                  <a:tcPr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a:t>
                      </a:r>
                    </a:p>
                  </a:txBody>
                  <a:tcPr marT="45723" marB="45723" anchor="ctr"/>
                </a:tc>
                <a:extLst>
                  <a:ext uri="{0D108BD9-81ED-4DB2-BD59-A6C34878D82A}">
                    <a16:rowId xmlns:a16="http://schemas.microsoft.com/office/drawing/2014/main" xmlns="" val="10010"/>
                  </a:ext>
                </a:extLst>
              </a:tr>
              <a:tr h="392401">
                <a:tc>
                  <a:txBody>
                    <a:bodyPr/>
                    <a:lstStyle/>
                    <a:p>
                      <a:pPr algn="ctr"/>
                      <a:r>
                        <a:rPr lang="id-ID" sz="1000" dirty="0"/>
                        <a:t>4</a:t>
                      </a:r>
                    </a:p>
                  </a:txBody>
                  <a:tcPr marT="45723" marB="45723"/>
                </a:tc>
                <a:tc gridSpan="2">
                  <a:txBody>
                    <a:bodyPr/>
                    <a:lstStyle/>
                    <a:p>
                      <a:r>
                        <a:rPr lang="id-ID" sz="1000" dirty="0"/>
                        <a:t>Membuat konsep SK pindah Instansi pusat dan daerah</a:t>
                      </a:r>
                    </a:p>
                  </a:txBody>
                  <a:tcPr marT="45723" marB="45723"/>
                </a:tc>
                <a:tc hMerge="1">
                  <a:txBody>
                    <a:bodyPr/>
                    <a:lstStyle/>
                    <a:p>
                      <a:endParaRPr lang="id-ID"/>
                    </a:p>
                  </a:txBody>
                  <a:tcPr/>
                </a:tc>
                <a:tc>
                  <a:txBody>
                    <a:bodyPr/>
                    <a:lstStyle/>
                    <a:p>
                      <a:pPr algn="ctr"/>
                      <a:r>
                        <a:rPr lang="id-ID" sz="1000" dirty="0"/>
                        <a:t>-</a:t>
                      </a:r>
                    </a:p>
                  </a:txBody>
                  <a:tcPr marT="45723" marB="45723"/>
                </a:tc>
                <a:tc>
                  <a:txBody>
                    <a:bodyPr/>
                    <a:lstStyle/>
                    <a:p>
                      <a:pPr algn="ctr"/>
                      <a:r>
                        <a:rPr lang="id-ID" sz="1000" dirty="0"/>
                        <a:t>30 SK</a:t>
                      </a:r>
                    </a:p>
                  </a:txBody>
                  <a:tcPr marT="45723" marB="45723" anchor="ctr"/>
                </a:tc>
                <a:tc gridSpan="2">
                  <a:txBody>
                    <a:bodyPr/>
                    <a:lstStyle/>
                    <a:p>
                      <a:pPr algn="ctr"/>
                      <a:r>
                        <a:rPr lang="id-ID" sz="1000" dirty="0"/>
                        <a:t>100</a:t>
                      </a:r>
                    </a:p>
                  </a:txBody>
                  <a:tcPr marT="45723" marB="45723" anchor="ctr"/>
                </a:tc>
                <a:tc hMerge="1">
                  <a:txBody>
                    <a:bodyPr/>
                    <a:lstStyle/>
                    <a:p>
                      <a:endParaRPr lang="id-ID"/>
                    </a:p>
                  </a:txBody>
                  <a:tcPr/>
                </a:tc>
                <a:tc>
                  <a:txBody>
                    <a:bodyPr/>
                    <a:lstStyle/>
                    <a:p>
                      <a:pPr algn="ctr"/>
                      <a:r>
                        <a:rPr lang="id-ID" sz="1000" dirty="0"/>
                        <a:t>12</a:t>
                      </a:r>
                    </a:p>
                  </a:txBody>
                  <a:tcPr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a:t>
                      </a:r>
                    </a:p>
                  </a:txBody>
                  <a:tcPr marT="45723" marB="45723" anchor="ctr"/>
                </a:tc>
                <a:extLst>
                  <a:ext uri="{0D108BD9-81ED-4DB2-BD59-A6C34878D82A}">
                    <a16:rowId xmlns:a16="http://schemas.microsoft.com/office/drawing/2014/main" xmlns="" val="10011"/>
                  </a:ext>
                </a:extLst>
              </a:tr>
              <a:tr h="396268">
                <a:tc>
                  <a:txBody>
                    <a:bodyPr/>
                    <a:lstStyle/>
                    <a:p>
                      <a:pPr algn="ctr"/>
                      <a:r>
                        <a:rPr lang="id-ID" sz="1000" dirty="0"/>
                        <a:t>5</a:t>
                      </a:r>
                    </a:p>
                  </a:txBody>
                  <a:tcPr marT="45723" marB="45723"/>
                </a:tc>
                <a:tc gridSpan="2">
                  <a:txBody>
                    <a:bodyPr/>
                    <a:lstStyle/>
                    <a:p>
                      <a:r>
                        <a:rPr lang="id-ID" sz="1000" dirty="0"/>
                        <a:t>Membuat laporan kenaikan pangkat, PMK, mutasi lain dan pindah instansi pusat dan daerah</a:t>
                      </a:r>
                    </a:p>
                  </a:txBody>
                  <a:tcPr marT="45723" marB="45723"/>
                </a:tc>
                <a:tc hMerge="1">
                  <a:txBody>
                    <a:bodyPr/>
                    <a:lstStyle/>
                    <a:p>
                      <a:endParaRPr lang="id-ID"/>
                    </a:p>
                  </a:txBody>
                  <a:tcPr/>
                </a:tc>
                <a:tc>
                  <a:txBody>
                    <a:bodyPr/>
                    <a:lstStyle/>
                    <a:p>
                      <a:pPr algn="ctr"/>
                      <a:r>
                        <a:rPr lang="id-ID" sz="1000" dirty="0"/>
                        <a:t>-</a:t>
                      </a:r>
                    </a:p>
                  </a:txBody>
                  <a:tcPr marT="45723" marB="45723"/>
                </a:tc>
                <a:tc>
                  <a:txBody>
                    <a:bodyPr/>
                    <a:lstStyle/>
                    <a:p>
                      <a:pPr algn="ctr"/>
                      <a:r>
                        <a:rPr lang="id-ID" sz="1000" dirty="0"/>
                        <a:t>2 lap</a:t>
                      </a:r>
                    </a:p>
                  </a:txBody>
                  <a:tcPr marT="45723" marB="45723" anchor="ctr"/>
                </a:tc>
                <a:tc gridSpan="2">
                  <a:txBody>
                    <a:bodyPr/>
                    <a:lstStyle/>
                    <a:p>
                      <a:pPr algn="ctr"/>
                      <a:r>
                        <a:rPr lang="id-ID" sz="1000" dirty="0"/>
                        <a:t>100</a:t>
                      </a:r>
                    </a:p>
                  </a:txBody>
                  <a:tcPr marT="45723" marB="45723" anchor="ctr"/>
                </a:tc>
                <a:tc hMerge="1">
                  <a:txBody>
                    <a:bodyPr/>
                    <a:lstStyle/>
                    <a:p>
                      <a:endParaRPr lang="id-ID"/>
                    </a:p>
                  </a:txBody>
                  <a:tcPr/>
                </a:tc>
                <a:tc>
                  <a:txBody>
                    <a:bodyPr/>
                    <a:lstStyle/>
                    <a:p>
                      <a:pPr algn="ctr"/>
                      <a:r>
                        <a:rPr lang="id-ID" sz="1000" dirty="0"/>
                        <a:t>12</a:t>
                      </a:r>
                    </a:p>
                  </a:txBody>
                  <a:tcPr marT="45723" marB="4572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000" dirty="0"/>
                        <a:t>-</a:t>
                      </a:r>
                    </a:p>
                  </a:txBody>
                  <a:tcPr marT="45723" marB="45723" anchor="ctr"/>
                </a:tc>
                <a:extLst>
                  <a:ext uri="{0D108BD9-81ED-4DB2-BD59-A6C34878D82A}">
                    <a16:rowId xmlns:a16="http://schemas.microsoft.com/office/drawing/2014/main" xmlns="" val="10012"/>
                  </a:ext>
                </a:extLst>
              </a:tr>
            </a:tbl>
          </a:graphicData>
        </a:graphic>
      </p:graphicFrame>
      <p:sp>
        <p:nvSpPr>
          <p:cNvPr id="75880" name="TextBox 4"/>
          <p:cNvSpPr txBox="1">
            <a:spLocks noChangeArrowheads="1"/>
          </p:cNvSpPr>
          <p:nvPr/>
        </p:nvSpPr>
        <p:spPr bwMode="auto">
          <a:xfrm>
            <a:off x="2667000" y="152400"/>
            <a:ext cx="365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600" b="1" dirty="0">
                <a:solidFill>
                  <a:prstClr val="black"/>
                </a:solidFill>
              </a:rPr>
              <a:t>FORMULIR SASARAN KERJA PEGAWAI NEGERI SIPIL</a:t>
            </a:r>
          </a:p>
        </p:txBody>
      </p:sp>
      <p:sp>
        <p:nvSpPr>
          <p:cNvPr id="75881" name="TextBox 6"/>
          <p:cNvSpPr txBox="1">
            <a:spLocks noChangeArrowheads="1"/>
          </p:cNvSpPr>
          <p:nvPr/>
        </p:nvSpPr>
        <p:spPr bwMode="auto">
          <a:xfrm>
            <a:off x="914400" y="5994400"/>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200" dirty="0">
                <a:solidFill>
                  <a:prstClr val="black"/>
                </a:solidFill>
              </a:rPr>
              <a:t>Pejabat Penilai</a:t>
            </a:r>
          </a:p>
          <a:p>
            <a:pPr algn="ctr" eaLnBrk="1" hangingPunct="1"/>
            <a:endParaRPr lang="id-ID" sz="1200" dirty="0">
              <a:solidFill>
                <a:prstClr val="black"/>
              </a:solidFill>
            </a:endParaRPr>
          </a:p>
          <a:p>
            <a:pPr algn="ctr" eaLnBrk="1" hangingPunct="1"/>
            <a:r>
              <a:rPr lang="id-ID" sz="1200" dirty="0">
                <a:solidFill>
                  <a:prstClr val="black"/>
                </a:solidFill>
              </a:rPr>
              <a:t>(Dra. Sri)</a:t>
            </a:r>
          </a:p>
          <a:p>
            <a:pPr algn="ctr" eaLnBrk="1" hangingPunct="1"/>
            <a:r>
              <a:rPr lang="id-ID" sz="1200" dirty="0">
                <a:solidFill>
                  <a:prstClr val="black"/>
                </a:solidFill>
              </a:rPr>
              <a:t>NIP. 196305221992012001</a:t>
            </a:r>
          </a:p>
          <a:p>
            <a:pPr eaLnBrk="1" hangingPunct="1"/>
            <a:endParaRPr lang="id-ID" sz="1200" dirty="0">
              <a:solidFill>
                <a:prstClr val="black"/>
              </a:solidFill>
            </a:endParaRPr>
          </a:p>
        </p:txBody>
      </p:sp>
      <p:sp>
        <p:nvSpPr>
          <p:cNvPr id="75882" name="TextBox 7"/>
          <p:cNvSpPr txBox="1">
            <a:spLocks noChangeArrowheads="1"/>
          </p:cNvSpPr>
          <p:nvPr/>
        </p:nvSpPr>
        <p:spPr bwMode="auto">
          <a:xfrm>
            <a:off x="5562600" y="5810250"/>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200" dirty="0">
                <a:solidFill>
                  <a:prstClr val="black"/>
                </a:solidFill>
              </a:rPr>
              <a:t>Jakarta, 4 Januari 2012</a:t>
            </a:r>
          </a:p>
          <a:p>
            <a:pPr algn="ctr" eaLnBrk="1" hangingPunct="1"/>
            <a:r>
              <a:rPr lang="id-ID" sz="1200" dirty="0">
                <a:solidFill>
                  <a:prstClr val="black"/>
                </a:solidFill>
              </a:rPr>
              <a:t>Pegawai Negeri Sipil Yang Dinilai</a:t>
            </a:r>
          </a:p>
          <a:p>
            <a:pPr algn="ctr" eaLnBrk="1" hangingPunct="1"/>
            <a:endParaRPr lang="id-ID" sz="1200" dirty="0">
              <a:solidFill>
                <a:prstClr val="black"/>
              </a:solidFill>
            </a:endParaRPr>
          </a:p>
          <a:p>
            <a:pPr algn="ctr" eaLnBrk="1" hangingPunct="1"/>
            <a:r>
              <a:rPr lang="id-ID" sz="1200" dirty="0">
                <a:solidFill>
                  <a:prstClr val="black"/>
                </a:solidFill>
              </a:rPr>
              <a:t>(Elisya, SH)</a:t>
            </a:r>
          </a:p>
          <a:p>
            <a:pPr algn="ctr" eaLnBrk="1" hangingPunct="1"/>
            <a:r>
              <a:rPr lang="id-ID" sz="1200" dirty="0">
                <a:solidFill>
                  <a:prstClr val="black"/>
                </a:solidFill>
              </a:rPr>
              <a:t>NIP. 196805221992012001</a:t>
            </a:r>
          </a:p>
          <a:p>
            <a:pPr eaLnBrk="1" hangingPunct="1"/>
            <a:endParaRPr lang="id-ID" sz="1200" dirty="0">
              <a:solidFill>
                <a:prstClr val="black"/>
              </a:solidFill>
            </a:endParaRPr>
          </a:p>
        </p:txBody>
      </p:sp>
    </p:spTree>
    <p:extLst>
      <p:ext uri="{BB962C8B-B14F-4D97-AF65-F5344CB8AC3E}">
        <p14:creationId xmlns:p14="http://schemas.microsoft.com/office/powerpoint/2010/main" val="2977115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PENILAIAN SKP</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3</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7494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4" descr="people.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29125" y="3946525"/>
            <a:ext cx="4714875"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A84110C-BCEC-4B26-878F-B7390056BA7E}"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7171" name="Title 1"/>
          <p:cNvSpPr>
            <a:spLocks noGrp="1"/>
          </p:cNvSpPr>
          <p:nvPr>
            <p:ph type="title"/>
          </p:nvPr>
        </p:nvSpPr>
        <p:spPr bwMode="auto">
          <a:xfrm>
            <a:off x="441325" y="624331"/>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eaLnBrk="1" hangingPunct="1">
              <a:buNone/>
            </a:pPr>
            <a:r>
              <a:rPr lang="id-ID" sz="3600" dirty="0">
                <a:solidFill>
                  <a:srgbClr val="CC9900"/>
                </a:solidFill>
                <a:latin typeface="Segoe UI" pitchFamily="34" charset="0"/>
                <a:cs typeface="Segoe UI" pitchFamily="34" charset="0"/>
              </a:rPr>
              <a:t>PENILAIAN PRESTASI KERJA PNS</a:t>
            </a:r>
          </a:p>
        </p:txBody>
      </p:sp>
      <p:pic>
        <p:nvPicPr>
          <p:cNvPr id="7172" name="Content Placeholder 4" descr="people.jpg"/>
          <p:cNvPicPr>
            <a:picLocks noGrp="1" noChangeAspect="1"/>
          </p:cNvPicPr>
          <p:nvPr>
            <p:ph sz="quarter" idx="13"/>
          </p:nvPr>
        </p:nvPicPr>
        <p:blipFill>
          <a:blip r:embed="rId3" cstate="email">
            <a:extLst>
              <a:ext uri="{28A0092B-C50C-407E-A947-70E740481C1C}">
                <a14:useLocalDpi xmlns:a14="http://schemas.microsoft.com/office/drawing/2010/main" val="0"/>
              </a:ext>
            </a:extLst>
          </a:blip>
          <a:srcRect/>
          <a:stretch>
            <a:fillRect/>
          </a:stretch>
        </p:blipFill>
        <p:spPr bwMode="auto">
          <a:xfrm>
            <a:off x="0" y="4021138"/>
            <a:ext cx="4572000" cy="285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593725" y="22860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0" i="0" u="none" strike="noStrike" kern="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Semua PNS harus mengetahui dan memahami proses penilaian prestasi kerja ini.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BUKAN HANYA PENILAI, TETAPI SEMUA</a:t>
            </a:r>
          </a:p>
        </p:txBody>
      </p:sp>
    </p:spTree>
    <p:extLst>
      <p:ext uri="{BB962C8B-B14F-4D97-AF65-F5344CB8AC3E}">
        <p14:creationId xmlns:p14="http://schemas.microsoft.com/office/powerpoint/2010/main" val="1816574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0" y="6465888"/>
            <a:ext cx="719138" cy="39211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54EFC4D-A14C-4B31-A0B1-D8E2C489E18F}"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altLang="ko-KR" sz="1200" b="1" i="0" u="none" strike="noStrike" kern="1200" cap="none" spc="0" normalizeH="0" baseline="0" noProof="0" dirty="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8194" name="Title 1"/>
          <p:cNvSpPr>
            <a:spLocks noGrp="1"/>
          </p:cNvSpPr>
          <p:nvPr>
            <p:ph type="title"/>
          </p:nvPr>
        </p:nvSpPr>
        <p:spPr bwMode="auto">
          <a:xfrm>
            <a:off x="504967" y="198438"/>
            <a:ext cx="783099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l" eaLnBrk="1" hangingPunct="1">
              <a:buNone/>
            </a:pPr>
            <a:r>
              <a:rPr lang="id-ID" sz="2800" dirty="0">
                <a:solidFill>
                  <a:srgbClr val="002060"/>
                </a:solidFill>
                <a:latin typeface="Segoe UI" pitchFamily="34" charset="0"/>
                <a:cs typeface="Segoe UI" pitchFamily="34" charset="0"/>
              </a:rPr>
              <a:t>PENILAIAN PRESTASI KERJA PNS</a:t>
            </a:r>
          </a:p>
        </p:txBody>
      </p:sp>
      <p:sp>
        <p:nvSpPr>
          <p:cNvPr id="8195" name="Content Placeholder 2"/>
          <p:cNvSpPr>
            <a:spLocks noGrp="1"/>
          </p:cNvSpPr>
          <p:nvPr>
            <p:ph sz="quarter" idx="13"/>
          </p:nvPr>
        </p:nvSpPr>
        <p:spPr bwMode="auto">
          <a:xfrm>
            <a:off x="457200" y="979488"/>
            <a:ext cx="8229600" cy="1254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itchFamily="2" charset="2"/>
              <a:buNone/>
            </a:pPr>
            <a:r>
              <a:rPr lang="id-ID" sz="2400" b="0">
                <a:latin typeface="Segoe UI" pitchFamily="34" charset="0"/>
                <a:cs typeface="Segoe UI" pitchFamily="34" charset="0"/>
              </a:rPr>
              <a:t>Proses penilaian secara </a:t>
            </a:r>
            <a:r>
              <a:rPr lang="id-ID" sz="2400">
                <a:latin typeface="Segoe UI" pitchFamily="34" charset="0"/>
                <a:cs typeface="Segoe UI" pitchFamily="34" charset="0"/>
              </a:rPr>
              <a:t>sistematis</a:t>
            </a:r>
            <a:r>
              <a:rPr lang="id-ID" sz="2400" b="0">
                <a:latin typeface="Segoe UI" pitchFamily="34" charset="0"/>
                <a:cs typeface="Segoe UI" pitchFamily="34" charset="0"/>
              </a:rPr>
              <a:t> yang dilakukan oleh </a:t>
            </a:r>
            <a:r>
              <a:rPr lang="id-ID" sz="2400">
                <a:latin typeface="Segoe UI" pitchFamily="34" charset="0"/>
                <a:cs typeface="Segoe UI" pitchFamily="34" charset="0"/>
              </a:rPr>
              <a:t>Pejabat Penilai </a:t>
            </a:r>
            <a:r>
              <a:rPr lang="id-ID" sz="2400" b="0">
                <a:latin typeface="Segoe UI" pitchFamily="34" charset="0"/>
                <a:cs typeface="Segoe UI" pitchFamily="34" charset="0"/>
              </a:rPr>
              <a:t>terhadap </a:t>
            </a:r>
            <a:r>
              <a:rPr lang="id-ID" sz="2400">
                <a:latin typeface="Segoe UI" pitchFamily="34" charset="0"/>
                <a:cs typeface="Segoe UI" pitchFamily="34" charset="0"/>
              </a:rPr>
              <a:t>Sasaran Kerja Pegawai</a:t>
            </a:r>
            <a:r>
              <a:rPr lang="id-ID" sz="2400" b="0">
                <a:latin typeface="Segoe UI" pitchFamily="34" charset="0"/>
                <a:cs typeface="Segoe UI" pitchFamily="34" charset="0"/>
              </a:rPr>
              <a:t> dan </a:t>
            </a:r>
            <a:r>
              <a:rPr lang="id-ID" sz="2400">
                <a:latin typeface="Segoe UI" pitchFamily="34" charset="0"/>
                <a:cs typeface="Segoe UI" pitchFamily="34" charset="0"/>
              </a:rPr>
              <a:t>Perilaku Kerja</a:t>
            </a:r>
            <a:r>
              <a:rPr lang="id-ID" sz="2400" b="0">
                <a:latin typeface="Segoe UI" pitchFamily="34" charset="0"/>
                <a:cs typeface="Segoe UI" pitchFamily="34" charset="0"/>
              </a:rPr>
              <a:t> PNS</a:t>
            </a:r>
          </a:p>
        </p:txBody>
      </p:sp>
      <p:pic>
        <p:nvPicPr>
          <p:cNvPr id="12" name="Picture 11" descr="5176746-906822-illustration-of-business-people-working-together.jpg"/>
          <p:cNvPicPr>
            <a:picLocks noChangeAspect="1"/>
          </p:cNvPicPr>
          <p:nvPr/>
        </p:nvPicPr>
        <p:blipFill>
          <a:blip r:embed="rId2" cstate="print"/>
          <a:stretch>
            <a:fillRect/>
          </a:stretch>
        </p:blipFill>
        <p:spPr>
          <a:xfrm>
            <a:off x="0" y="3014663"/>
            <a:ext cx="3954028" cy="3438388"/>
          </a:xfrm>
          <a:prstGeom prst="rect">
            <a:avLst/>
          </a:prstGeom>
          <a:ln>
            <a:noFill/>
          </a:ln>
          <a:effectLst>
            <a:softEdge rad="112500"/>
          </a:effectLst>
        </p:spPr>
      </p:pic>
      <p:sp>
        <p:nvSpPr>
          <p:cNvPr id="13" name="Content Placeholder 2"/>
          <p:cNvSpPr txBox="1">
            <a:spLocks/>
          </p:cNvSpPr>
          <p:nvPr/>
        </p:nvSpPr>
        <p:spPr>
          <a:xfrm>
            <a:off x="3617913" y="2260600"/>
            <a:ext cx="4873625" cy="534988"/>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en-US" sz="2400" b="0" i="0"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Unsur</a:t>
            </a:r>
            <a:r>
              <a:rPr kumimoji="0" lang="en-US"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id-ID"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yang dinilai</a:t>
            </a:r>
          </a:p>
          <a:p>
            <a:pPr marL="0" marR="0" lvl="0" indent="0" algn="ctr"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endParaRPr kumimoji="0" lang="id-ID"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p:txBody>
      </p:sp>
      <p:sp>
        <p:nvSpPr>
          <p:cNvPr id="14" name="Content Placeholder 2"/>
          <p:cNvSpPr txBox="1">
            <a:spLocks/>
          </p:cNvSpPr>
          <p:nvPr/>
        </p:nvSpPr>
        <p:spPr>
          <a:xfrm>
            <a:off x="4324350" y="3187700"/>
            <a:ext cx="4610100" cy="1095375"/>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4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Sasaran Kerja Pegawai</a:t>
            </a:r>
            <a:r>
              <a:rPr kumimoji="0" lang="id-ID" sz="2400" b="0"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 </a:t>
            </a:r>
            <a:endParaRPr kumimoji="0" lang="en-ID" sz="2400" b="0"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endParaRPr>
          </a:p>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en-US" sz="20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renc</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Kerja</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&amp; target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yg</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akan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dicapai</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oleh</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seorang</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PNS</a:t>
            </a:r>
            <a:r>
              <a:rPr kumimoji="0" lang="en-US" sz="20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
            </a:r>
            <a:endParaRPr kumimoji="0" lang="en-US"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endParaRPr kumimoji="0" lang="id-ID"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endParaRPr kumimoji="0" lang="id-ID"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p:txBody>
      </p:sp>
      <p:sp>
        <p:nvSpPr>
          <p:cNvPr id="15" name="Content Placeholder 2"/>
          <p:cNvSpPr txBox="1">
            <a:spLocks/>
          </p:cNvSpPr>
          <p:nvPr/>
        </p:nvSpPr>
        <p:spPr>
          <a:xfrm>
            <a:off x="4414838" y="4602163"/>
            <a:ext cx="4530725" cy="1955800"/>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4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Perilaku Kerja</a:t>
            </a:r>
            <a:r>
              <a:rPr kumimoji="0" lang="en-US" sz="24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 </a:t>
            </a:r>
            <a:r>
              <a:rPr kumimoji="0" lang="id-ID" sz="2400" b="1" i="0" u="none" strike="noStrike" kern="0" cap="none" spc="0" normalizeH="0" baseline="0" noProof="0" dirty="0">
                <a:ln>
                  <a:noFill/>
                </a:ln>
                <a:solidFill>
                  <a:srgbClr val="FFC000"/>
                </a:solidFill>
                <a:effectLst/>
                <a:uLnTx/>
                <a:uFillTx/>
                <a:latin typeface="Segoe UI" pitchFamily="34" charset="0"/>
                <a:ea typeface="Segoe UI" pitchFamily="34" charset="0"/>
                <a:cs typeface="Segoe UI" pitchFamily="34" charset="0"/>
              </a:rPr>
              <a:t>Pegawai</a:t>
            </a:r>
            <a:endParaRPr kumimoji="0" lang="en-US"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en-US" sz="18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setiap</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tingkah</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laku</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sikap</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atau</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tindakan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yg</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dilakukan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tidak</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melakukan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sesuatu</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yg</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seharusnya</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dilakukan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sesuai</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dg </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peraturan</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per-</a:t>
            </a:r>
            <a:r>
              <a:rPr kumimoji="0" lang="en-US" sz="1800" b="0" i="1" u="none" strike="noStrike" kern="0" cap="none" spc="0" normalizeH="0" baseline="0" noProof="0" dirty="0" err="1">
                <a:ln>
                  <a:noFill/>
                </a:ln>
                <a:solidFill>
                  <a:srgbClr val="4E67C8"/>
                </a:solidFill>
                <a:effectLst/>
                <a:uLnTx/>
                <a:uFillTx/>
                <a:latin typeface="Segoe UI" pitchFamily="34" charset="0"/>
                <a:ea typeface="Segoe UI" pitchFamily="34" charset="0"/>
                <a:cs typeface="Segoe UI" pitchFamily="34" charset="0"/>
              </a:rPr>
              <a:t>uu</a:t>
            </a:r>
            <a:r>
              <a:rPr kumimoji="0" lang="en-US"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-an)</a:t>
            </a:r>
            <a:endParaRPr kumimoji="0" lang="id-ID" sz="1800" b="0" i="1"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endParaRPr kumimoji="0" lang="id-ID" sz="24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endParaRPr>
          </a:p>
        </p:txBody>
      </p:sp>
      <p:sp>
        <p:nvSpPr>
          <p:cNvPr id="16" name="Oval 15"/>
          <p:cNvSpPr/>
          <p:nvPr/>
        </p:nvSpPr>
        <p:spPr bwMode="auto">
          <a:xfrm>
            <a:off x="3905796" y="3291842"/>
            <a:ext cx="339634" cy="195941"/>
          </a:xfrm>
          <a:prstGeom prst="ellipse">
            <a:avLst/>
          </a:prstGeom>
          <a:solidFill>
            <a:srgbClr val="808000"/>
          </a:solidFill>
          <a:ln>
            <a:solidFill>
              <a:srgbClr val="CC9900"/>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Times New Roman" pitchFamily="18" charset="0"/>
                <a:ea typeface="+mn-ea"/>
                <a:cs typeface="+mn-cs"/>
              </a:rPr>
              <a:t>1</a:t>
            </a:r>
          </a:p>
        </p:txBody>
      </p:sp>
      <p:sp>
        <p:nvSpPr>
          <p:cNvPr id="17" name="Oval 16"/>
          <p:cNvSpPr/>
          <p:nvPr/>
        </p:nvSpPr>
        <p:spPr bwMode="auto">
          <a:xfrm>
            <a:off x="3866606" y="4663441"/>
            <a:ext cx="326571" cy="274320"/>
          </a:xfrm>
          <a:prstGeom prst="ellipse">
            <a:avLst/>
          </a:prstGeom>
          <a:solidFill>
            <a:srgbClr val="808000"/>
          </a:solidFill>
          <a:ln>
            <a:solidFill>
              <a:srgbClr val="CC9900"/>
            </a:solidFill>
            <a:headEnd type="none" w="med" len="med"/>
            <a:tailEnd type="none" w="med" len="med"/>
          </a:ln>
          <a:extLst/>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1" i="0" u="none" strike="noStrike" kern="1200" cap="none" spc="0" normalizeH="0" baseline="0" noProof="0" dirty="0">
                <a:ln>
                  <a:noFill/>
                </a:ln>
                <a:solidFill>
                  <a:prstClr val="white"/>
                </a:solidFill>
                <a:effectLst/>
                <a:uLnTx/>
                <a:uFillTx/>
                <a:latin typeface="Times New Roman" pitchFamily="18" charset="0"/>
                <a:ea typeface="+mn-ea"/>
                <a:cs typeface="+mn-cs"/>
              </a:rPr>
              <a:t>2</a:t>
            </a:r>
          </a:p>
        </p:txBody>
      </p:sp>
    </p:spTree>
    <p:extLst>
      <p:ext uri="{BB962C8B-B14F-4D97-AF65-F5344CB8AC3E}">
        <p14:creationId xmlns:p14="http://schemas.microsoft.com/office/powerpoint/2010/main" val="1559441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6"/>
          <p:cNvSpPr>
            <a:spLocks noChangeArrowheads="1"/>
          </p:cNvSpPr>
          <p:nvPr/>
        </p:nvSpPr>
        <p:spPr bwMode="gray">
          <a:xfrm>
            <a:off x="4802188" y="4525963"/>
            <a:ext cx="601662" cy="836612"/>
          </a:xfrm>
          <a:prstGeom prst="rect">
            <a:avLst/>
          </a:prstGeom>
          <a:gradFill rotWithShape="1">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9219" name="Rectangle 25"/>
          <p:cNvSpPr>
            <a:spLocks noChangeArrowheads="1"/>
          </p:cNvSpPr>
          <p:nvPr/>
        </p:nvSpPr>
        <p:spPr bwMode="gray">
          <a:xfrm>
            <a:off x="4764088" y="3408363"/>
            <a:ext cx="639762" cy="836612"/>
          </a:xfrm>
          <a:prstGeom prst="rect">
            <a:avLst/>
          </a:prstGeom>
          <a:gradFill rotWithShape="1">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8199" name="Rectangle 20"/>
          <p:cNvSpPr>
            <a:spLocks noChangeArrowheads="1"/>
          </p:cNvSpPr>
          <p:nvPr/>
        </p:nvSpPr>
        <p:spPr bwMode="gray">
          <a:xfrm>
            <a:off x="630080" y="353328"/>
            <a:ext cx="7848600" cy="6096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D"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KINERJA </a:t>
            </a:r>
            <a:r>
              <a:rPr kumimoji="0" lang="id-ID"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PNS</a:t>
            </a:r>
            <a:endParaRPr kumimoji="0" lang="en-US"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9221" name="Rectangle 29"/>
          <p:cNvSpPr>
            <a:spLocks noChangeArrowheads="1"/>
          </p:cNvSpPr>
          <p:nvPr/>
        </p:nvSpPr>
        <p:spPr bwMode="gray">
          <a:xfrm>
            <a:off x="1806575" y="4556125"/>
            <a:ext cx="2990850" cy="836613"/>
          </a:xfrm>
          <a:prstGeom prst="rect">
            <a:avLst/>
          </a:prstGeom>
          <a:gradFill rotWithShape="1">
            <a:gsLst>
              <a:gs pos="0">
                <a:srgbClr val="FFFFFF"/>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9222" name="Rectangle 32"/>
          <p:cNvSpPr>
            <a:spLocks noChangeArrowheads="1"/>
          </p:cNvSpPr>
          <p:nvPr/>
        </p:nvSpPr>
        <p:spPr bwMode="gray">
          <a:xfrm>
            <a:off x="1793875" y="3438525"/>
            <a:ext cx="2990850" cy="836613"/>
          </a:xfrm>
          <a:prstGeom prst="rect">
            <a:avLst/>
          </a:prstGeom>
          <a:gradFill rotWithShape="1">
            <a:gsLst>
              <a:gs pos="0">
                <a:srgbClr val="FFFFFF"/>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9223" name="Freeform 19"/>
          <p:cNvSpPr>
            <a:spLocks/>
          </p:cNvSpPr>
          <p:nvPr/>
        </p:nvSpPr>
        <p:spPr bwMode="gray">
          <a:xfrm>
            <a:off x="831850" y="4183063"/>
            <a:ext cx="1317625" cy="339725"/>
          </a:xfrm>
          <a:custGeom>
            <a:avLst/>
            <a:gdLst>
              <a:gd name="T0" fmla="*/ 2147483647 w 814"/>
              <a:gd name="T1" fmla="*/ 2147483647 h 198"/>
              <a:gd name="T2" fmla="*/ 2147483647 w 814"/>
              <a:gd name="T3" fmla="*/ 2147483647 h 198"/>
              <a:gd name="T4" fmla="*/ 2147483647 w 814"/>
              <a:gd name="T5" fmla="*/ 2147483647 h 198"/>
              <a:gd name="T6" fmla="*/ 0 w 814"/>
              <a:gd name="T7" fmla="*/ 0 h 198"/>
              <a:gd name="T8" fmla="*/ 2147483647 w 814"/>
              <a:gd name="T9" fmla="*/ 2147483647 h 198"/>
              <a:gd name="T10" fmla="*/ 0 60000 65536"/>
              <a:gd name="T11" fmla="*/ 0 60000 65536"/>
              <a:gd name="T12" fmla="*/ 0 60000 65536"/>
              <a:gd name="T13" fmla="*/ 0 60000 65536"/>
              <a:gd name="T14" fmla="*/ 0 60000 65536"/>
              <a:gd name="T15" fmla="*/ 0 w 814"/>
              <a:gd name="T16" fmla="*/ 0 h 198"/>
              <a:gd name="T17" fmla="*/ 814 w 814"/>
              <a:gd name="T18" fmla="*/ 198 h 198"/>
            </a:gdLst>
            <a:ahLst/>
            <a:cxnLst>
              <a:cxn ang="T10">
                <a:pos x="T0" y="T1"/>
              </a:cxn>
              <a:cxn ang="T11">
                <a:pos x="T2" y="T3"/>
              </a:cxn>
              <a:cxn ang="T12">
                <a:pos x="T4" y="T5"/>
              </a:cxn>
              <a:cxn ang="T13">
                <a:pos x="T6" y="T7"/>
              </a:cxn>
              <a:cxn ang="T14">
                <a:pos x="T8" y="T9"/>
              </a:cxn>
            </a:cxnLst>
            <a:rect l="T15" t="T16" r="T17" b="T18"/>
            <a:pathLst>
              <a:path w="814" h="198">
                <a:moveTo>
                  <a:pt x="189" y="198"/>
                </a:moveTo>
                <a:lnTo>
                  <a:pt x="814" y="140"/>
                </a:lnTo>
                <a:lnTo>
                  <a:pt x="617" y="17"/>
                </a:lnTo>
                <a:lnTo>
                  <a:pt x="0" y="0"/>
                </a:lnTo>
                <a:lnTo>
                  <a:pt x="189" y="198"/>
                </a:lnTo>
                <a:close/>
              </a:path>
            </a:pathLst>
          </a:custGeom>
          <a:gradFill rotWithShape="1">
            <a:gsLst>
              <a:gs pos="0">
                <a:schemeClr val="folHlink"/>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9224" name="Freeform 6"/>
          <p:cNvSpPr>
            <a:spLocks/>
          </p:cNvSpPr>
          <p:nvPr/>
        </p:nvSpPr>
        <p:spPr bwMode="gray">
          <a:xfrm>
            <a:off x="595313" y="4432300"/>
            <a:ext cx="2090737" cy="1096963"/>
          </a:xfrm>
          <a:custGeom>
            <a:avLst/>
            <a:gdLst>
              <a:gd name="T0" fmla="*/ 0 w 1317"/>
              <a:gd name="T1" fmla="*/ 2147483647 h 700"/>
              <a:gd name="T2" fmla="*/ 2147483647 w 1317"/>
              <a:gd name="T3" fmla="*/ 2147483647 h 700"/>
              <a:gd name="T4" fmla="*/ 2147483647 w 1317"/>
              <a:gd name="T5" fmla="*/ 0 h 700"/>
              <a:gd name="T6" fmla="*/ 2147483647 w 1317"/>
              <a:gd name="T7" fmla="*/ 2147483647 h 700"/>
              <a:gd name="T8" fmla="*/ 0 w 1317"/>
              <a:gd name="T9" fmla="*/ 2147483647 h 700"/>
              <a:gd name="T10" fmla="*/ 0 60000 65536"/>
              <a:gd name="T11" fmla="*/ 0 60000 65536"/>
              <a:gd name="T12" fmla="*/ 0 60000 65536"/>
              <a:gd name="T13" fmla="*/ 0 60000 65536"/>
              <a:gd name="T14" fmla="*/ 0 60000 65536"/>
              <a:gd name="T15" fmla="*/ 0 w 1317"/>
              <a:gd name="T16" fmla="*/ 0 h 700"/>
              <a:gd name="T17" fmla="*/ 1317 w 1317"/>
              <a:gd name="T18" fmla="*/ 700 h 700"/>
            </a:gdLst>
            <a:ahLst/>
            <a:cxnLst>
              <a:cxn ang="T10">
                <a:pos x="T0" y="T1"/>
              </a:cxn>
              <a:cxn ang="T11">
                <a:pos x="T2" y="T3"/>
              </a:cxn>
              <a:cxn ang="T12">
                <a:pos x="T4" y="T5"/>
              </a:cxn>
              <a:cxn ang="T13">
                <a:pos x="T6" y="T7"/>
              </a:cxn>
              <a:cxn ang="T14">
                <a:pos x="T8" y="T9"/>
              </a:cxn>
            </a:cxnLst>
            <a:rect l="T15" t="T16" r="T17" b="T18"/>
            <a:pathLst>
              <a:path w="1317" h="700">
                <a:moveTo>
                  <a:pt x="0" y="700"/>
                </a:moveTo>
                <a:lnTo>
                  <a:pt x="1317" y="601"/>
                </a:lnTo>
                <a:lnTo>
                  <a:pt x="980" y="0"/>
                </a:lnTo>
                <a:lnTo>
                  <a:pt x="346" y="49"/>
                </a:lnTo>
                <a:lnTo>
                  <a:pt x="0" y="700"/>
                </a:lnTo>
                <a:close/>
              </a:path>
            </a:pathLst>
          </a:custGeom>
          <a:gradFill rotWithShape="1">
            <a:gsLst>
              <a:gs pos="0">
                <a:schemeClr val="bg1"/>
              </a:gs>
              <a:gs pos="100000">
                <a:schemeClr val="fo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9225" name="Freeform 7"/>
          <p:cNvSpPr>
            <a:spLocks/>
          </p:cNvSpPr>
          <p:nvPr/>
        </p:nvSpPr>
        <p:spPr bwMode="gray">
          <a:xfrm>
            <a:off x="1184275" y="3425825"/>
            <a:ext cx="900113" cy="939800"/>
          </a:xfrm>
          <a:custGeom>
            <a:avLst/>
            <a:gdLst>
              <a:gd name="T0" fmla="*/ 0 w 567"/>
              <a:gd name="T1" fmla="*/ 2147483647 h 592"/>
              <a:gd name="T2" fmla="*/ 2147483647 w 567"/>
              <a:gd name="T3" fmla="*/ 2147483647 h 592"/>
              <a:gd name="T4" fmla="*/ 2147483647 w 567"/>
              <a:gd name="T5" fmla="*/ 0 h 592"/>
              <a:gd name="T6" fmla="*/ 0 w 567"/>
              <a:gd name="T7" fmla="*/ 2147483647 h 592"/>
              <a:gd name="T8" fmla="*/ 0 60000 65536"/>
              <a:gd name="T9" fmla="*/ 0 60000 65536"/>
              <a:gd name="T10" fmla="*/ 0 60000 65536"/>
              <a:gd name="T11" fmla="*/ 0 60000 65536"/>
              <a:gd name="T12" fmla="*/ 0 w 567"/>
              <a:gd name="T13" fmla="*/ 0 h 592"/>
              <a:gd name="T14" fmla="*/ 567 w 567"/>
              <a:gd name="T15" fmla="*/ 592 h 592"/>
            </a:gdLst>
            <a:ahLst/>
            <a:cxnLst>
              <a:cxn ang="T8">
                <a:pos x="T0" y="T1"/>
              </a:cxn>
              <a:cxn ang="T9">
                <a:pos x="T2" y="T3"/>
              </a:cxn>
              <a:cxn ang="T10">
                <a:pos x="T4" y="T5"/>
              </a:cxn>
              <a:cxn ang="T11">
                <a:pos x="T6" y="T7"/>
              </a:cxn>
            </a:cxnLst>
            <a:rect l="T12" t="T13" r="T14" b="T15"/>
            <a:pathLst>
              <a:path w="567" h="592">
                <a:moveTo>
                  <a:pt x="0" y="592"/>
                </a:moveTo>
                <a:lnTo>
                  <a:pt x="567" y="543"/>
                </a:lnTo>
                <a:lnTo>
                  <a:pt x="288" y="0"/>
                </a:lnTo>
                <a:lnTo>
                  <a:pt x="0" y="592"/>
                </a:lnTo>
                <a:close/>
              </a:path>
            </a:pathLst>
          </a:custGeom>
          <a:gradFill rotWithShape="1">
            <a:gsLst>
              <a:gs pos="0">
                <a:srgbClr val="FFFFFF"/>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9226" name="Freeform 11"/>
          <p:cNvSpPr>
            <a:spLocks/>
          </p:cNvSpPr>
          <p:nvPr/>
        </p:nvSpPr>
        <p:spPr bwMode="gray">
          <a:xfrm>
            <a:off x="974725" y="3438525"/>
            <a:ext cx="666750" cy="927100"/>
          </a:xfrm>
          <a:custGeom>
            <a:avLst/>
            <a:gdLst>
              <a:gd name="T0" fmla="*/ 2147483647 w 420"/>
              <a:gd name="T1" fmla="*/ 2147483647 h 584"/>
              <a:gd name="T2" fmla="*/ 0 w 420"/>
              <a:gd name="T3" fmla="*/ 2147483647 h 584"/>
              <a:gd name="T4" fmla="*/ 2147483647 w 420"/>
              <a:gd name="T5" fmla="*/ 0 h 584"/>
              <a:gd name="T6" fmla="*/ 2147483647 w 420"/>
              <a:gd name="T7" fmla="*/ 2147483647 h 584"/>
              <a:gd name="T8" fmla="*/ 0 60000 65536"/>
              <a:gd name="T9" fmla="*/ 0 60000 65536"/>
              <a:gd name="T10" fmla="*/ 0 60000 65536"/>
              <a:gd name="T11" fmla="*/ 0 60000 65536"/>
              <a:gd name="T12" fmla="*/ 0 w 420"/>
              <a:gd name="T13" fmla="*/ 0 h 584"/>
              <a:gd name="T14" fmla="*/ 420 w 420"/>
              <a:gd name="T15" fmla="*/ 584 h 584"/>
            </a:gdLst>
            <a:ahLst/>
            <a:cxnLst>
              <a:cxn ang="T8">
                <a:pos x="T0" y="T1"/>
              </a:cxn>
              <a:cxn ang="T9">
                <a:pos x="T2" y="T3"/>
              </a:cxn>
              <a:cxn ang="T10">
                <a:pos x="T4" y="T5"/>
              </a:cxn>
              <a:cxn ang="T11">
                <a:pos x="T6" y="T7"/>
              </a:cxn>
            </a:cxnLst>
            <a:rect l="T12" t="T13" r="T14" b="T15"/>
            <a:pathLst>
              <a:path w="420" h="584">
                <a:moveTo>
                  <a:pt x="140" y="584"/>
                </a:moveTo>
                <a:lnTo>
                  <a:pt x="0" y="411"/>
                </a:lnTo>
                <a:lnTo>
                  <a:pt x="420" y="0"/>
                </a:lnTo>
                <a:lnTo>
                  <a:pt x="140" y="584"/>
                </a:lnTo>
                <a:close/>
              </a:path>
            </a:pathLst>
          </a:custGeom>
          <a:gradFill rotWithShape="1">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9227" name="Freeform 14"/>
          <p:cNvSpPr>
            <a:spLocks/>
          </p:cNvSpPr>
          <p:nvPr/>
        </p:nvSpPr>
        <p:spPr bwMode="gray">
          <a:xfrm>
            <a:off x="165100" y="4184650"/>
            <a:ext cx="966788" cy="1343025"/>
          </a:xfrm>
          <a:custGeom>
            <a:avLst/>
            <a:gdLst>
              <a:gd name="T0" fmla="*/ 2147483647 w 609"/>
              <a:gd name="T1" fmla="*/ 2147483647 h 806"/>
              <a:gd name="T2" fmla="*/ 2147483647 w 609"/>
              <a:gd name="T3" fmla="*/ 2147483647 h 806"/>
              <a:gd name="T4" fmla="*/ 2147483647 w 609"/>
              <a:gd name="T5" fmla="*/ 0 h 806"/>
              <a:gd name="T6" fmla="*/ 0 w 609"/>
              <a:gd name="T7" fmla="*/ 2147483647 h 806"/>
              <a:gd name="T8" fmla="*/ 2147483647 w 609"/>
              <a:gd name="T9" fmla="*/ 2147483647 h 806"/>
              <a:gd name="T10" fmla="*/ 0 60000 65536"/>
              <a:gd name="T11" fmla="*/ 0 60000 65536"/>
              <a:gd name="T12" fmla="*/ 0 60000 65536"/>
              <a:gd name="T13" fmla="*/ 0 60000 65536"/>
              <a:gd name="T14" fmla="*/ 0 60000 65536"/>
              <a:gd name="T15" fmla="*/ 0 w 609"/>
              <a:gd name="T16" fmla="*/ 0 h 806"/>
              <a:gd name="T17" fmla="*/ 609 w 609"/>
              <a:gd name="T18" fmla="*/ 806 h 806"/>
            </a:gdLst>
            <a:ahLst/>
            <a:cxnLst>
              <a:cxn ang="T10">
                <a:pos x="T0" y="T1"/>
              </a:cxn>
              <a:cxn ang="T11">
                <a:pos x="T2" y="T3"/>
              </a:cxn>
              <a:cxn ang="T12">
                <a:pos x="T4" y="T5"/>
              </a:cxn>
              <a:cxn ang="T13">
                <a:pos x="T6" y="T7"/>
              </a:cxn>
              <a:cxn ang="T14">
                <a:pos x="T8" y="T9"/>
              </a:cxn>
            </a:cxnLst>
            <a:rect l="T15" t="T16" r="T17" b="T18"/>
            <a:pathLst>
              <a:path w="609" h="806">
                <a:moveTo>
                  <a:pt x="280" y="806"/>
                </a:moveTo>
                <a:lnTo>
                  <a:pt x="609" y="197"/>
                </a:lnTo>
                <a:lnTo>
                  <a:pt x="428" y="0"/>
                </a:lnTo>
                <a:lnTo>
                  <a:pt x="0" y="411"/>
                </a:lnTo>
                <a:lnTo>
                  <a:pt x="280" y="806"/>
                </a:lnTo>
                <a:close/>
              </a:path>
            </a:pathLst>
          </a:custGeom>
          <a:gradFill rotWithShape="1">
            <a:gsLst>
              <a:gs pos="0">
                <a:schemeClr val="bg1"/>
              </a:gs>
              <a:gs pos="100000">
                <a:schemeClr val="folHlink"/>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9228" name="Rectangle 23"/>
          <p:cNvSpPr>
            <a:spLocks noChangeArrowheads="1"/>
          </p:cNvSpPr>
          <p:nvPr/>
        </p:nvSpPr>
        <p:spPr bwMode="gray">
          <a:xfrm>
            <a:off x="1568450" y="4775200"/>
            <a:ext cx="325278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altLang="ko-KR" sz="2200" b="1" i="0" u="none" strike="noStrike" kern="1200" cap="none" spc="0" normalizeH="0" baseline="0" noProof="0">
                <a:ln>
                  <a:noFill/>
                </a:ln>
                <a:solidFill>
                  <a:srgbClr val="4E67C8"/>
                </a:solidFill>
                <a:effectLst/>
                <a:uLnTx/>
                <a:uFillTx/>
                <a:latin typeface="Segoe UI" pitchFamily="34" charset="0"/>
                <a:ea typeface="ＭＳ Ｐゴシック" pitchFamily="34" charset="-128"/>
                <a:cs typeface="Segoe UI" pitchFamily="34" charset="0"/>
              </a:rPr>
              <a:t>60% x Nilai SKP</a:t>
            </a:r>
            <a:endParaRPr kumimoji="0" lang="en-US" altLang="ko-KR" sz="2200" b="1" i="0" u="none" strike="noStrike" kern="1200" cap="none" spc="0" normalizeH="0" baseline="0" noProof="0">
              <a:ln>
                <a:noFill/>
              </a:ln>
              <a:solidFill>
                <a:srgbClr val="4E67C8"/>
              </a:solidFill>
              <a:effectLst/>
              <a:uLnTx/>
              <a:uFillTx/>
              <a:latin typeface="Segoe UI" pitchFamily="34" charset="0"/>
              <a:ea typeface="Gulim" pitchFamily="34" charset="-127"/>
              <a:cs typeface="Segoe UI" pitchFamily="34" charset="0"/>
            </a:endParaRPr>
          </a:p>
        </p:txBody>
      </p:sp>
      <p:sp>
        <p:nvSpPr>
          <p:cNvPr id="9229" name="Rectangle 24"/>
          <p:cNvSpPr>
            <a:spLocks noChangeArrowheads="1"/>
          </p:cNvSpPr>
          <p:nvPr/>
        </p:nvSpPr>
        <p:spPr bwMode="gray">
          <a:xfrm>
            <a:off x="1035050" y="3759200"/>
            <a:ext cx="40846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altLang="ko-KR" sz="2200" b="1" i="0" u="none" strike="noStrike" kern="1200" cap="none" spc="0" normalizeH="0" baseline="0" noProof="0">
                <a:ln>
                  <a:noFill/>
                </a:ln>
                <a:solidFill>
                  <a:srgbClr val="5ECCF3"/>
                </a:solidFill>
                <a:effectLst/>
                <a:uLnTx/>
                <a:uFillTx/>
                <a:latin typeface="Segoe UI" pitchFamily="34" charset="0"/>
                <a:ea typeface="ＭＳ Ｐゴシック" pitchFamily="34" charset="-128"/>
                <a:cs typeface="Segoe UI" pitchFamily="34" charset="0"/>
              </a:rPr>
              <a:t>40% x Nilai PKP</a:t>
            </a:r>
            <a:endParaRPr kumimoji="0" lang="en-US" altLang="ko-KR" sz="2200" b="1" i="0" u="none" strike="noStrike" kern="1200" cap="none" spc="0" normalizeH="0" baseline="0" noProof="0">
              <a:ln>
                <a:noFill/>
              </a:ln>
              <a:solidFill>
                <a:srgbClr val="5ECCF3"/>
              </a:solidFill>
              <a:effectLst/>
              <a:uLnTx/>
              <a:uFillTx/>
              <a:latin typeface="Segoe UI" pitchFamily="34" charset="0"/>
              <a:ea typeface="Gulim" pitchFamily="34" charset="-127"/>
              <a:cs typeface="Segoe UI" pitchFamily="34" charset="0"/>
            </a:endParaRPr>
          </a:p>
        </p:txBody>
      </p:sp>
      <p:sp>
        <p:nvSpPr>
          <p:cNvPr id="9230" name="TextBox 26"/>
          <p:cNvSpPr txBox="1">
            <a:spLocks noChangeArrowheads="1"/>
          </p:cNvSpPr>
          <p:nvPr/>
        </p:nvSpPr>
        <p:spPr bwMode="auto">
          <a:xfrm>
            <a:off x="579438" y="1066800"/>
            <a:ext cx="783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Segoe UI" pitchFamily="34" charset="0"/>
                <a:ea typeface="ＭＳ Ｐゴシック" pitchFamily="34" charset="-128"/>
                <a:cs typeface="Segoe UI" pitchFamily="34" charset="0"/>
              </a:rPr>
              <a:t>Tergantung Nilai Prestasi Kerja </a:t>
            </a:r>
            <a:r>
              <a:rPr kumimoji="0" lang="en-ID" sz="2400" b="0" i="0" u="none" strike="noStrike" kern="1200" cap="none" spc="0" normalizeH="0" baseline="0" noProof="0" dirty="0">
                <a:ln>
                  <a:noFill/>
                </a:ln>
                <a:solidFill>
                  <a:prstClr val="black"/>
                </a:solidFill>
                <a:effectLst/>
                <a:uLnTx/>
                <a:uFillTx/>
                <a:latin typeface="Segoe UI" pitchFamily="34" charset="0"/>
                <a:ea typeface="ＭＳ Ｐゴシック" pitchFamily="34" charset="-128"/>
                <a:cs typeface="Segoe UI" pitchFamily="34" charset="0"/>
              </a:rPr>
              <a:t>PNS</a:t>
            </a:r>
            <a:r>
              <a:rPr kumimoji="0" lang="id-ID" sz="2400" b="0" i="0" u="none" strike="noStrike" kern="1200" cap="none" spc="0" normalizeH="0" baseline="0" noProof="0" dirty="0">
                <a:ln>
                  <a:noFill/>
                </a:ln>
                <a:solidFill>
                  <a:prstClr val="black"/>
                </a:solidFill>
                <a:effectLst/>
                <a:uLnTx/>
                <a:uFillTx/>
                <a:latin typeface="Segoe UI" pitchFamily="34" charset="0"/>
                <a:ea typeface="ＭＳ Ｐゴシック" pitchFamily="34" charset="-128"/>
                <a:cs typeface="Segoe U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2400" b="0" i="0" u="none" strike="noStrike" kern="1200" cap="none" spc="0" normalizeH="0" baseline="0" noProof="0" dirty="0">
                <a:ln>
                  <a:noFill/>
                </a:ln>
                <a:solidFill>
                  <a:prstClr val="black"/>
                </a:solidFill>
                <a:effectLst/>
                <a:uLnTx/>
                <a:uFillTx/>
                <a:latin typeface="Segoe UI" pitchFamily="34" charset="0"/>
                <a:ea typeface="ＭＳ Ｐゴシック" pitchFamily="34" charset="-128"/>
                <a:cs typeface="Segoe UI" pitchFamily="34" charset="0"/>
              </a:rPr>
              <a:t>Semakin tinggi Nilai PK PNS, semakin baik kinerja</a:t>
            </a:r>
            <a:r>
              <a:rPr kumimoji="0" lang="en-ID" sz="2400" b="0" i="0" u="none" strike="noStrike" kern="1200" cap="none" spc="0" normalizeH="0" baseline="0" noProof="0" dirty="0" err="1">
                <a:ln>
                  <a:noFill/>
                </a:ln>
                <a:solidFill>
                  <a:prstClr val="black"/>
                </a:solidFill>
                <a:effectLst/>
                <a:uLnTx/>
                <a:uFillTx/>
                <a:latin typeface="Segoe UI" pitchFamily="34" charset="0"/>
                <a:ea typeface="ＭＳ Ｐゴシック" pitchFamily="34" charset="-128"/>
                <a:cs typeface="Segoe UI" pitchFamily="34" charset="0"/>
              </a:rPr>
              <a:t>nya</a:t>
            </a:r>
            <a:r>
              <a:rPr kumimoji="0" lang="id-ID" sz="2400" b="0" i="0" u="none" strike="noStrike" kern="1200" cap="none" spc="0" normalizeH="0" baseline="0" noProof="0" dirty="0">
                <a:ln>
                  <a:noFill/>
                </a:ln>
                <a:solidFill>
                  <a:prstClr val="black"/>
                </a:solidFill>
                <a:effectLst/>
                <a:uLnTx/>
                <a:uFillTx/>
                <a:latin typeface="Segoe UI" pitchFamily="34" charset="0"/>
                <a:ea typeface="ＭＳ Ｐゴシック" pitchFamily="34" charset="-128"/>
                <a:cs typeface="Segoe UI" pitchFamily="34" charset="0"/>
              </a:rPr>
              <a:t>.</a:t>
            </a:r>
          </a:p>
        </p:txBody>
      </p:sp>
      <p:sp>
        <p:nvSpPr>
          <p:cNvPr id="28" name="TextBox 27"/>
          <p:cNvSpPr txBox="1"/>
          <p:nvPr/>
        </p:nvSpPr>
        <p:spPr>
          <a:xfrm>
            <a:off x="1840887" y="5660350"/>
            <a:ext cx="2944473" cy="738664"/>
          </a:xfrm>
          <a:prstGeom prst="rect">
            <a:avLst/>
          </a:prstGeom>
          <a:noFill/>
        </p:spPr>
        <p:style>
          <a:lnRef idx="0">
            <a:schemeClr val="accent3"/>
          </a:lnRef>
          <a:fillRef idx="3">
            <a:schemeClr val="accent3"/>
          </a:fillRef>
          <a:effectRef idx="3">
            <a:schemeClr val="accent3"/>
          </a:effectRef>
          <a:fontRef idx="minor">
            <a:schemeClr val="lt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PK PNS = P</a:t>
            </a:r>
            <a:r>
              <a:rPr kumimoji="0" lang="en-US" sz="1400" b="0" i="0" u="none" strike="noStrike" kern="1200" cap="none" spc="0" normalizeH="0" baseline="0" noProof="0" dirty="0" err="1">
                <a:ln>
                  <a:noFill/>
                </a:ln>
                <a:solidFill>
                  <a:srgbClr val="B4DCFA">
                    <a:lumMod val="50000"/>
                  </a:srgbClr>
                </a:solidFill>
                <a:effectLst/>
                <a:uLnTx/>
                <a:uFillTx/>
                <a:latin typeface="Segoe UI" pitchFamily="34" charset="0"/>
                <a:ea typeface="Segoe UI" pitchFamily="34" charset="0"/>
                <a:cs typeface="Segoe UI" pitchFamily="34" charset="0"/>
              </a:rPr>
              <a:t>restasi</a:t>
            </a: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 Kerja PNS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SKP = S</a:t>
            </a:r>
            <a:r>
              <a:rPr kumimoji="0" lang="en-US" sz="1400" b="0" i="0" u="none" strike="noStrike" kern="1200" cap="none" spc="0" normalizeH="0" baseline="0" noProof="0" dirty="0" err="1">
                <a:ln>
                  <a:noFill/>
                </a:ln>
                <a:solidFill>
                  <a:srgbClr val="B4DCFA">
                    <a:lumMod val="50000"/>
                  </a:srgbClr>
                </a:solidFill>
                <a:effectLst/>
                <a:uLnTx/>
                <a:uFillTx/>
                <a:latin typeface="Segoe UI" pitchFamily="34" charset="0"/>
                <a:ea typeface="Segoe UI" pitchFamily="34" charset="0"/>
                <a:cs typeface="Segoe UI" pitchFamily="34" charset="0"/>
              </a:rPr>
              <a:t>asa</a:t>
            </a: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r</a:t>
            </a:r>
            <a:r>
              <a:rPr kumimoji="0" lang="en-US"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an</a:t>
            </a: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 Kerja Pegawai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400" b="0" i="0" u="none" strike="noStrike" kern="1200" cap="none" spc="0" normalizeH="0" baseline="0" noProof="0" dirty="0">
                <a:ln>
                  <a:noFill/>
                </a:ln>
                <a:solidFill>
                  <a:srgbClr val="B4DCFA">
                    <a:lumMod val="50000"/>
                  </a:srgbClr>
                </a:solidFill>
                <a:effectLst/>
                <a:uLnTx/>
                <a:uFillTx/>
                <a:latin typeface="Segoe UI" pitchFamily="34" charset="0"/>
                <a:ea typeface="Segoe UI" pitchFamily="34" charset="0"/>
                <a:cs typeface="Segoe UI" pitchFamily="34" charset="0"/>
              </a:rPr>
              <a:t>PKP = Perilaku Kerja Pegawai </a:t>
            </a:r>
          </a:p>
        </p:txBody>
      </p:sp>
      <p:grpSp>
        <p:nvGrpSpPr>
          <p:cNvPr id="9234" name="Group 33"/>
          <p:cNvGrpSpPr>
            <a:grpSpLocks/>
          </p:cNvGrpSpPr>
          <p:nvPr/>
        </p:nvGrpSpPr>
        <p:grpSpPr bwMode="auto">
          <a:xfrm>
            <a:off x="819150" y="2403475"/>
            <a:ext cx="4122738" cy="841375"/>
            <a:chOff x="1427754" y="2646905"/>
            <a:chExt cx="4122612" cy="841869"/>
          </a:xfrm>
        </p:grpSpPr>
        <p:grpSp>
          <p:nvGrpSpPr>
            <p:cNvPr id="9238" name="Group 32"/>
            <p:cNvGrpSpPr>
              <a:grpSpLocks/>
            </p:cNvGrpSpPr>
            <p:nvPr/>
          </p:nvGrpSpPr>
          <p:grpSpPr bwMode="auto">
            <a:xfrm>
              <a:off x="1427754" y="2646905"/>
              <a:ext cx="4122612" cy="841869"/>
              <a:chOff x="1427754" y="2646905"/>
              <a:chExt cx="4122612" cy="841869"/>
            </a:xfrm>
          </p:grpSpPr>
          <p:sp>
            <p:nvSpPr>
              <p:cNvPr id="9240" name="Rectangle 26"/>
              <p:cNvSpPr>
                <a:spLocks noChangeArrowheads="1"/>
              </p:cNvSpPr>
              <p:nvPr/>
            </p:nvSpPr>
            <p:spPr bwMode="gray">
              <a:xfrm>
                <a:off x="4948703" y="2652162"/>
                <a:ext cx="601663" cy="836612"/>
              </a:xfrm>
              <a:prstGeom prst="rect">
                <a:avLst/>
              </a:prstGeom>
              <a:gradFill rotWithShape="1">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9241" name="Rectangle 29"/>
              <p:cNvSpPr>
                <a:spLocks noChangeArrowheads="1"/>
              </p:cNvSpPr>
              <p:nvPr/>
            </p:nvSpPr>
            <p:spPr bwMode="gray">
              <a:xfrm>
                <a:off x="1984940" y="2651110"/>
                <a:ext cx="2990215" cy="836612"/>
              </a:xfrm>
              <a:prstGeom prst="rect">
                <a:avLst/>
              </a:prstGeom>
              <a:gradFill rotWithShape="1">
                <a:gsLst>
                  <a:gs pos="0">
                    <a:srgbClr val="FFFFFF"/>
                  </a:gs>
                  <a:gs pos="100000">
                    <a:schemeClr val="hlink"/>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9242" name="Rectangle 26"/>
              <p:cNvSpPr>
                <a:spLocks noChangeArrowheads="1"/>
              </p:cNvSpPr>
              <p:nvPr/>
            </p:nvSpPr>
            <p:spPr bwMode="gray">
              <a:xfrm flipH="1">
                <a:off x="1427754" y="2646905"/>
                <a:ext cx="601663" cy="836612"/>
              </a:xfrm>
              <a:prstGeom prst="rect">
                <a:avLst/>
              </a:prstGeom>
              <a:gradFill rotWithShape="1">
                <a:gsLst>
                  <a:gs pos="0">
                    <a:schemeClr val="hlink"/>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9239" name="Rectangle 23"/>
            <p:cNvSpPr>
              <a:spLocks noChangeArrowheads="1"/>
            </p:cNvSpPr>
            <p:nvPr/>
          </p:nvSpPr>
          <p:spPr bwMode="gray">
            <a:xfrm>
              <a:off x="2015226" y="2901717"/>
              <a:ext cx="325151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altLang="ko-KR" sz="2200" b="1" i="0" u="none" strike="noStrike" kern="1200" cap="none" spc="0" normalizeH="0" baseline="0" noProof="0">
                  <a:ln>
                    <a:noFill/>
                  </a:ln>
                  <a:solidFill>
                    <a:srgbClr val="4E67C8"/>
                  </a:solidFill>
                  <a:effectLst/>
                  <a:uLnTx/>
                  <a:uFillTx/>
                  <a:latin typeface="Segoe UI" pitchFamily="34" charset="0"/>
                  <a:ea typeface="ＭＳ Ｐゴシック" pitchFamily="34" charset="-128"/>
                  <a:cs typeface="Segoe UI" pitchFamily="34" charset="0"/>
                </a:rPr>
                <a:t>Nilai PK PNS =</a:t>
              </a:r>
              <a:endParaRPr kumimoji="0" lang="en-US" altLang="ko-KR" sz="2200" b="1" i="0" u="none" strike="noStrike" kern="1200" cap="none" spc="0" normalizeH="0" baseline="0" noProof="0">
                <a:ln>
                  <a:noFill/>
                </a:ln>
                <a:solidFill>
                  <a:srgbClr val="4E67C8"/>
                </a:solidFill>
                <a:effectLst/>
                <a:uLnTx/>
                <a:uFillTx/>
                <a:latin typeface="Segoe UI" pitchFamily="34" charset="0"/>
                <a:ea typeface="Gulim" pitchFamily="34" charset="-127"/>
                <a:cs typeface="Segoe UI" pitchFamily="34" charset="0"/>
              </a:endParaRPr>
            </a:p>
          </p:txBody>
        </p:sp>
      </p:grpSp>
      <p:pic>
        <p:nvPicPr>
          <p:cNvPr id="9235" name="Picture 35" descr="480px-Exclamation_mark-green.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85125" y="2727325"/>
            <a:ext cx="777875"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455920" y="2449175"/>
            <a:ext cx="3042177" cy="2554545"/>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4000" b="1" i="0" u="none" strike="noStrike" kern="1200" cap="none" spc="0" normalizeH="0" baseline="0" noProof="0" dirty="0">
                <a:ln w="17780" cmpd="sng">
                  <a:solidFill>
                    <a:srgbClr val="4E67C8">
                      <a:tint val="3000"/>
                    </a:srgbClr>
                  </a:solidFill>
                  <a:prstDash val="solid"/>
                  <a:miter lim="800000"/>
                </a:ln>
                <a:solidFill>
                  <a:srgbClr val="FFC000"/>
                </a:solidFill>
                <a:effectLst>
                  <a:outerShdw blurRad="55000" dist="50800" dir="5400000" algn="tl">
                    <a:srgbClr val="000000">
                      <a:alpha val="33000"/>
                    </a:srgbClr>
                  </a:outerShdw>
                </a:effectLst>
                <a:uLnTx/>
                <a:uFillTx/>
                <a:latin typeface="Bernard MT Condensed" pitchFamily="18" charset="0"/>
                <a:ea typeface="ＭＳ Ｐゴシック" pitchFamily="34" charset="-128"/>
                <a:cs typeface="+mn-cs"/>
              </a:rPr>
              <a:t>Perlu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4000" b="1" i="0" u="none" strike="noStrike" kern="1200" cap="none" spc="0" normalizeH="0" baseline="0" noProof="0" dirty="0">
                <a:ln w="17780" cmpd="sng">
                  <a:solidFill>
                    <a:srgbClr val="4E67C8">
                      <a:tint val="3000"/>
                    </a:srgbClr>
                  </a:solidFill>
                  <a:prstDash val="solid"/>
                  <a:miter lim="800000"/>
                </a:ln>
                <a:solidFill>
                  <a:srgbClr val="FFC000"/>
                </a:solidFill>
                <a:effectLst>
                  <a:outerShdw blurRad="55000" dist="50800" dir="5400000" algn="tl">
                    <a:srgbClr val="000000">
                      <a:alpha val="33000"/>
                    </a:srgbClr>
                  </a:outerShdw>
                </a:effectLst>
                <a:uLnTx/>
                <a:uFillTx/>
                <a:latin typeface="Bernard MT Condensed" pitchFamily="18" charset="0"/>
                <a:ea typeface="ＭＳ Ｐゴシック" pitchFamily="34" charset="-128"/>
                <a:cs typeface="+mn-cs"/>
              </a:rPr>
              <a:t>Penilaian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4000" b="1" i="0" u="none" strike="noStrike" kern="1200" cap="none" spc="0" normalizeH="0" baseline="0" noProof="0" dirty="0">
                <a:ln w="17780" cmpd="sng">
                  <a:solidFill>
                    <a:srgbClr val="4E67C8">
                      <a:tint val="3000"/>
                    </a:srgbClr>
                  </a:solidFill>
                  <a:prstDash val="solid"/>
                  <a:miter lim="800000"/>
                </a:ln>
                <a:solidFill>
                  <a:srgbClr val="FFC000"/>
                </a:solidFill>
                <a:effectLst>
                  <a:outerShdw blurRad="55000" dist="50800" dir="5400000" algn="tl">
                    <a:srgbClr val="000000">
                      <a:alpha val="33000"/>
                    </a:srgbClr>
                  </a:outerShdw>
                </a:effectLst>
                <a:uLnTx/>
                <a:uFillTx/>
                <a:latin typeface="Bernard MT Condensed" pitchFamily="18" charset="0"/>
                <a:ea typeface="ＭＳ Ｐゴシック" pitchFamily="34" charset="-128"/>
                <a:cs typeface="+mn-cs"/>
              </a:rPr>
              <a:t>Prestasi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4000" b="1" i="0" u="none" strike="noStrike" kern="1200" cap="none" spc="0" normalizeH="0" baseline="0" noProof="0" dirty="0">
                <a:ln w="17780" cmpd="sng">
                  <a:solidFill>
                    <a:srgbClr val="4E67C8">
                      <a:tint val="3000"/>
                    </a:srgbClr>
                  </a:solidFill>
                  <a:prstDash val="solid"/>
                  <a:miter lim="800000"/>
                </a:ln>
                <a:solidFill>
                  <a:srgbClr val="FFC000"/>
                </a:solidFill>
                <a:effectLst>
                  <a:outerShdw blurRad="55000" dist="50800" dir="5400000" algn="tl">
                    <a:srgbClr val="000000">
                      <a:alpha val="33000"/>
                    </a:srgbClr>
                  </a:outerShdw>
                </a:effectLst>
                <a:uLnTx/>
                <a:uFillTx/>
                <a:latin typeface="Bernard MT Condensed" pitchFamily="18" charset="0"/>
                <a:ea typeface="ＭＳ Ｐゴシック" pitchFamily="34" charset="-128"/>
                <a:cs typeface="+mn-cs"/>
              </a:rPr>
              <a:t>Kerja</a:t>
            </a:r>
            <a:endParaRPr kumimoji="0" lang="en-US" sz="4000" b="1" i="0" u="none" strike="noStrike" kern="1200" cap="none" spc="0" normalizeH="0" baseline="0" noProof="0" dirty="0">
              <a:ln w="17780" cmpd="sng">
                <a:solidFill>
                  <a:srgbClr val="4E67C8">
                    <a:tint val="3000"/>
                  </a:srgbClr>
                </a:solidFill>
                <a:prstDash val="solid"/>
                <a:miter lim="800000"/>
              </a:ln>
              <a:solidFill>
                <a:srgbClr val="FFC000"/>
              </a:solidFill>
              <a:effectLst>
                <a:outerShdw blurRad="55000" dist="50800" dir="5400000" algn="tl">
                  <a:srgbClr val="000000">
                    <a:alpha val="33000"/>
                  </a:srgbClr>
                </a:outerShdw>
              </a:effectLst>
              <a:uLnTx/>
              <a:uFillTx/>
              <a:latin typeface="Bernard MT Condensed" pitchFamily="18" charset="0"/>
              <a:ea typeface="ＭＳ Ｐゴシック" pitchFamily="34" charset="-128"/>
              <a:cs typeface="+mn-cs"/>
            </a:endParaRPr>
          </a:p>
        </p:txBody>
      </p:sp>
      <p:sp>
        <p:nvSpPr>
          <p:cNvPr id="25" name="Slide Number Placeholder 2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F95F191-72F2-402A-8550-18C2D70508BD}"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35</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782597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gray">
          <a:xfrm>
            <a:off x="507248" y="203200"/>
            <a:ext cx="7848600" cy="6096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PRINSIP DASAR DALAM PK PNS</a:t>
            </a:r>
            <a:endParaRPr kumimoji="0" lang="en-US" altLang="ko-KR" sz="2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nvGrpSpPr>
          <p:cNvPr id="10243" name="Group 28"/>
          <p:cNvGrpSpPr>
            <a:grpSpLocks/>
          </p:cNvGrpSpPr>
          <p:nvPr/>
        </p:nvGrpSpPr>
        <p:grpSpPr bwMode="auto">
          <a:xfrm>
            <a:off x="482600" y="1009650"/>
            <a:ext cx="3952875" cy="428625"/>
            <a:chOff x="1397000" y="1695133"/>
            <a:chExt cx="4651375" cy="623887"/>
          </a:xfrm>
        </p:grpSpPr>
        <p:grpSp>
          <p:nvGrpSpPr>
            <p:cNvPr id="10274" name="Group 31"/>
            <p:cNvGrpSpPr>
              <a:grpSpLocks/>
            </p:cNvGrpSpPr>
            <p:nvPr/>
          </p:nvGrpSpPr>
          <p:grpSpPr bwMode="auto">
            <a:xfrm>
              <a:off x="1397000" y="1695133"/>
              <a:ext cx="4651375" cy="623887"/>
              <a:chOff x="880" y="1279"/>
              <a:chExt cx="2930" cy="393"/>
            </a:xfrm>
          </p:grpSpPr>
          <p:sp>
            <p:nvSpPr>
              <p:cNvPr id="10276" name="AutoShape 6"/>
              <p:cNvSpPr>
                <a:spLocks noChangeArrowheads="1"/>
              </p:cNvSpPr>
              <p:nvPr/>
            </p:nvSpPr>
            <p:spPr bwMode="gray">
              <a:xfrm>
                <a:off x="880" y="1295"/>
                <a:ext cx="2928"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6087" name="AutoShape 7"/>
              <p:cNvSpPr>
                <a:spLocks noChangeArrowheads="1"/>
              </p:cNvSpPr>
              <p:nvPr/>
            </p:nvSpPr>
            <p:spPr bwMode="gray">
              <a:xfrm>
                <a:off x="880" y="1279"/>
                <a:ext cx="2930" cy="381"/>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0278" name="Oval 8"/>
              <p:cNvSpPr>
                <a:spLocks noChangeArrowheads="1"/>
              </p:cNvSpPr>
              <p:nvPr/>
            </p:nvSpPr>
            <p:spPr bwMode="gray">
              <a:xfrm rot="-2566439">
                <a:off x="896" y="1339"/>
                <a:ext cx="143" cy="89"/>
              </a:xfrm>
              <a:prstGeom prst="ellipse">
                <a:avLst/>
              </a:prstGeom>
              <a:gradFill rotWithShape="1">
                <a:gsLst>
                  <a:gs pos="0">
                    <a:schemeClr val="bg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5128" name="Rectangle 21"/>
            <p:cNvSpPr>
              <a:spLocks noChangeArrowheads="1"/>
            </p:cNvSpPr>
            <p:nvPr/>
          </p:nvSpPr>
          <p:spPr bwMode="gray">
            <a:xfrm>
              <a:off x="1841589" y="1801425"/>
              <a:ext cx="3633304" cy="404372"/>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1. </a:t>
              </a: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Objektif</a:t>
              </a:r>
              <a:endPar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grpSp>
        <p:nvGrpSpPr>
          <p:cNvPr id="10244" name="Group 29"/>
          <p:cNvGrpSpPr>
            <a:grpSpLocks/>
          </p:cNvGrpSpPr>
          <p:nvPr/>
        </p:nvGrpSpPr>
        <p:grpSpPr bwMode="auto">
          <a:xfrm>
            <a:off x="479425" y="2152650"/>
            <a:ext cx="3952875" cy="428625"/>
            <a:chOff x="1409700" y="2533333"/>
            <a:chExt cx="4651375" cy="623887"/>
          </a:xfrm>
        </p:grpSpPr>
        <p:grpSp>
          <p:nvGrpSpPr>
            <p:cNvPr id="10269" name="Group 32"/>
            <p:cNvGrpSpPr>
              <a:grpSpLocks/>
            </p:cNvGrpSpPr>
            <p:nvPr/>
          </p:nvGrpSpPr>
          <p:grpSpPr bwMode="auto">
            <a:xfrm>
              <a:off x="1409700" y="2533333"/>
              <a:ext cx="4651375" cy="623887"/>
              <a:chOff x="888" y="1807"/>
              <a:chExt cx="2930" cy="393"/>
            </a:xfrm>
          </p:grpSpPr>
          <p:sp>
            <p:nvSpPr>
              <p:cNvPr id="10271" name="AutoShape 10"/>
              <p:cNvSpPr>
                <a:spLocks noChangeArrowheads="1"/>
              </p:cNvSpPr>
              <p:nvPr/>
            </p:nvSpPr>
            <p:spPr bwMode="gray">
              <a:xfrm>
                <a:off x="888" y="1823"/>
                <a:ext cx="2928"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6091" name="AutoShape 11"/>
              <p:cNvSpPr>
                <a:spLocks noChangeArrowheads="1"/>
              </p:cNvSpPr>
              <p:nvPr/>
            </p:nvSpPr>
            <p:spPr bwMode="gray">
              <a:xfrm>
                <a:off x="888" y="1807"/>
                <a:ext cx="2930" cy="381"/>
              </a:xfrm>
              <a:prstGeom prst="roundRect">
                <a:avLst>
                  <a:gd name="adj" fmla="val 50000"/>
                </a:avLst>
              </a:prstGeom>
              <a:gradFill rotWithShape="1">
                <a:gsLst>
                  <a:gs pos="0">
                    <a:schemeClr val="folHlink"/>
                  </a:gs>
                  <a:gs pos="100000">
                    <a:schemeClr val="folHlink">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0273" name="Oval 12"/>
              <p:cNvSpPr>
                <a:spLocks noChangeArrowheads="1"/>
              </p:cNvSpPr>
              <p:nvPr/>
            </p:nvSpPr>
            <p:spPr bwMode="gray">
              <a:xfrm rot="-2566439">
                <a:off x="904" y="1867"/>
                <a:ext cx="143" cy="89"/>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5129" name="Rectangle 22"/>
            <p:cNvSpPr>
              <a:spLocks noChangeArrowheads="1"/>
            </p:cNvSpPr>
            <p:nvPr/>
          </p:nvSpPr>
          <p:spPr bwMode="gray">
            <a:xfrm>
              <a:off x="1854289" y="2628072"/>
              <a:ext cx="3633304" cy="402061"/>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2. </a:t>
              </a: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Terukur</a:t>
              </a:r>
              <a:endPar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grpSp>
        <p:nvGrpSpPr>
          <p:cNvPr id="10245" name="Group 30"/>
          <p:cNvGrpSpPr>
            <a:grpSpLocks/>
          </p:cNvGrpSpPr>
          <p:nvPr/>
        </p:nvGrpSpPr>
        <p:grpSpPr bwMode="auto">
          <a:xfrm>
            <a:off x="466725" y="3062288"/>
            <a:ext cx="3952875" cy="427037"/>
            <a:chOff x="1397000" y="3396933"/>
            <a:chExt cx="4651375" cy="623887"/>
          </a:xfrm>
        </p:grpSpPr>
        <p:grpSp>
          <p:nvGrpSpPr>
            <p:cNvPr id="10264" name="Group 30"/>
            <p:cNvGrpSpPr>
              <a:grpSpLocks/>
            </p:cNvGrpSpPr>
            <p:nvPr/>
          </p:nvGrpSpPr>
          <p:grpSpPr bwMode="auto">
            <a:xfrm>
              <a:off x="1397000" y="3396933"/>
              <a:ext cx="4651375" cy="623887"/>
              <a:chOff x="880" y="2351"/>
              <a:chExt cx="2930" cy="393"/>
            </a:xfrm>
          </p:grpSpPr>
          <p:sp>
            <p:nvSpPr>
              <p:cNvPr id="10266" name="AutoShape 14"/>
              <p:cNvSpPr>
                <a:spLocks noChangeArrowheads="1"/>
              </p:cNvSpPr>
              <p:nvPr/>
            </p:nvSpPr>
            <p:spPr bwMode="gray">
              <a:xfrm>
                <a:off x="880" y="2367"/>
                <a:ext cx="2928"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6095" name="AutoShape 15"/>
              <p:cNvSpPr>
                <a:spLocks noChangeArrowheads="1"/>
              </p:cNvSpPr>
              <p:nvPr/>
            </p:nvSpPr>
            <p:spPr bwMode="gray">
              <a:xfrm>
                <a:off x="880" y="2351"/>
                <a:ext cx="2930" cy="381"/>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0268" name="Oval 16"/>
              <p:cNvSpPr>
                <a:spLocks noChangeArrowheads="1"/>
              </p:cNvSpPr>
              <p:nvPr/>
            </p:nvSpPr>
            <p:spPr bwMode="gray">
              <a:xfrm rot="-2566439">
                <a:off x="896" y="2411"/>
                <a:ext cx="143" cy="89"/>
              </a:xfrm>
              <a:prstGeom prst="ellipse">
                <a:avLst/>
              </a:prstGeom>
              <a:gradFill rotWithShape="1">
                <a:gsLst>
                  <a:gs pos="0">
                    <a:schemeClr val="bg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5130" name="Rectangle 23"/>
            <p:cNvSpPr>
              <a:spLocks noChangeArrowheads="1"/>
            </p:cNvSpPr>
            <p:nvPr/>
          </p:nvSpPr>
          <p:spPr bwMode="gray">
            <a:xfrm>
              <a:off x="1867742" y="3489704"/>
              <a:ext cx="3887355" cy="403556"/>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3. </a:t>
              </a: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Akuntabel</a:t>
              </a:r>
              <a:endPar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grpSp>
        <p:nvGrpSpPr>
          <p:cNvPr id="10246" name="Group 31"/>
          <p:cNvGrpSpPr>
            <a:grpSpLocks/>
          </p:cNvGrpSpPr>
          <p:nvPr/>
        </p:nvGrpSpPr>
        <p:grpSpPr bwMode="auto">
          <a:xfrm>
            <a:off x="479425" y="4235450"/>
            <a:ext cx="3952875" cy="428625"/>
            <a:chOff x="1409700" y="4235133"/>
            <a:chExt cx="4651375" cy="623887"/>
          </a:xfrm>
        </p:grpSpPr>
        <p:grpSp>
          <p:nvGrpSpPr>
            <p:cNvPr id="10259" name="Group 33"/>
            <p:cNvGrpSpPr>
              <a:grpSpLocks/>
            </p:cNvGrpSpPr>
            <p:nvPr/>
          </p:nvGrpSpPr>
          <p:grpSpPr bwMode="auto">
            <a:xfrm>
              <a:off x="1409700" y="4235133"/>
              <a:ext cx="4651375" cy="623887"/>
              <a:chOff x="888" y="2879"/>
              <a:chExt cx="2930" cy="393"/>
            </a:xfrm>
          </p:grpSpPr>
          <p:sp>
            <p:nvSpPr>
              <p:cNvPr id="10261" name="AutoShape 18"/>
              <p:cNvSpPr>
                <a:spLocks noChangeArrowheads="1"/>
              </p:cNvSpPr>
              <p:nvPr/>
            </p:nvSpPr>
            <p:spPr bwMode="gray">
              <a:xfrm>
                <a:off x="888" y="2895"/>
                <a:ext cx="2928"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6099" name="AutoShape 19"/>
              <p:cNvSpPr>
                <a:spLocks noChangeArrowheads="1"/>
              </p:cNvSpPr>
              <p:nvPr/>
            </p:nvSpPr>
            <p:spPr bwMode="gray">
              <a:xfrm>
                <a:off x="888" y="2879"/>
                <a:ext cx="2930" cy="381"/>
              </a:xfrm>
              <a:prstGeom prst="roundRect">
                <a:avLst>
                  <a:gd name="adj" fmla="val 50000"/>
                </a:avLst>
              </a:prstGeom>
              <a:gradFill rotWithShape="1">
                <a:gsLst>
                  <a:gs pos="0">
                    <a:schemeClr val="folHlink"/>
                  </a:gs>
                  <a:gs pos="100000">
                    <a:schemeClr val="folHlink">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0263" name="Oval 20"/>
              <p:cNvSpPr>
                <a:spLocks noChangeArrowheads="1"/>
              </p:cNvSpPr>
              <p:nvPr/>
            </p:nvSpPr>
            <p:spPr bwMode="gray">
              <a:xfrm rot="-2566439">
                <a:off x="904" y="2939"/>
                <a:ext cx="143" cy="89"/>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5131" name="Rectangle 24"/>
            <p:cNvSpPr>
              <a:spLocks noChangeArrowheads="1"/>
            </p:cNvSpPr>
            <p:nvPr/>
          </p:nvSpPr>
          <p:spPr bwMode="gray">
            <a:xfrm>
              <a:off x="1880442" y="4329872"/>
              <a:ext cx="3633304" cy="402061"/>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4. </a:t>
              </a: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Partisipasi</a:t>
              </a:r>
              <a:endPar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grpSp>
        <p:nvGrpSpPr>
          <p:cNvPr id="10247" name="Group 32"/>
          <p:cNvGrpSpPr>
            <a:grpSpLocks/>
          </p:cNvGrpSpPr>
          <p:nvPr/>
        </p:nvGrpSpPr>
        <p:grpSpPr bwMode="auto">
          <a:xfrm>
            <a:off x="466725" y="5438775"/>
            <a:ext cx="3952875" cy="428625"/>
            <a:chOff x="1397000" y="5149533"/>
            <a:chExt cx="4651375" cy="623887"/>
          </a:xfrm>
        </p:grpSpPr>
        <p:grpSp>
          <p:nvGrpSpPr>
            <p:cNvPr id="10254" name="Group 30"/>
            <p:cNvGrpSpPr>
              <a:grpSpLocks/>
            </p:cNvGrpSpPr>
            <p:nvPr/>
          </p:nvGrpSpPr>
          <p:grpSpPr bwMode="auto">
            <a:xfrm>
              <a:off x="1397000" y="5149533"/>
              <a:ext cx="4651375" cy="623887"/>
              <a:chOff x="880" y="2351"/>
              <a:chExt cx="2930" cy="393"/>
            </a:xfrm>
          </p:grpSpPr>
          <p:sp>
            <p:nvSpPr>
              <p:cNvPr id="10256" name="AutoShape 14"/>
              <p:cNvSpPr>
                <a:spLocks noChangeArrowheads="1"/>
              </p:cNvSpPr>
              <p:nvPr/>
            </p:nvSpPr>
            <p:spPr bwMode="gray">
              <a:xfrm>
                <a:off x="880" y="2367"/>
                <a:ext cx="2928"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26" name="AutoShape 15"/>
              <p:cNvSpPr>
                <a:spLocks noChangeArrowheads="1"/>
              </p:cNvSpPr>
              <p:nvPr/>
            </p:nvSpPr>
            <p:spPr bwMode="gray">
              <a:xfrm>
                <a:off x="880" y="2351"/>
                <a:ext cx="2930" cy="381"/>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0258" name="Oval 16"/>
              <p:cNvSpPr>
                <a:spLocks noChangeArrowheads="1"/>
              </p:cNvSpPr>
              <p:nvPr/>
            </p:nvSpPr>
            <p:spPr bwMode="gray">
              <a:xfrm rot="-2566439">
                <a:off x="896" y="2411"/>
                <a:ext cx="143" cy="89"/>
              </a:xfrm>
              <a:prstGeom prst="ellipse">
                <a:avLst/>
              </a:prstGeom>
              <a:gradFill rotWithShape="1">
                <a:gsLst>
                  <a:gs pos="0">
                    <a:schemeClr val="bg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28" name="Rectangle 23"/>
            <p:cNvSpPr>
              <a:spLocks noChangeArrowheads="1"/>
            </p:cNvSpPr>
            <p:nvPr/>
          </p:nvSpPr>
          <p:spPr bwMode="gray">
            <a:xfrm>
              <a:off x="1867742" y="5244272"/>
              <a:ext cx="3887355" cy="402061"/>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5</a:t>
              </a:r>
              <a:r>
                <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id-ID"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Transparan</a:t>
              </a:r>
              <a:endParaRPr kumimoji="0" lang="en-US" altLang="ko-KR"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grpSp>
      <p:sp>
        <p:nvSpPr>
          <p:cNvPr id="10248" name="TextBox 33"/>
          <p:cNvSpPr txBox="1">
            <a:spLocks noChangeArrowheads="1"/>
          </p:cNvSpPr>
          <p:nvPr/>
        </p:nvSpPr>
        <p:spPr bwMode="auto">
          <a:xfrm>
            <a:off x="579438" y="1401763"/>
            <a:ext cx="8015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Sesuai dengan keadaan yang sebenarnya tanpa dipengaruhi oleh penilaian subjektif pribadi dari pejabat penilai</a:t>
            </a:r>
          </a:p>
        </p:txBody>
      </p:sp>
      <p:sp>
        <p:nvSpPr>
          <p:cNvPr id="10249" name="TextBox 34"/>
          <p:cNvSpPr txBox="1">
            <a:spLocks noChangeArrowheads="1"/>
          </p:cNvSpPr>
          <p:nvPr/>
        </p:nvSpPr>
        <p:spPr bwMode="auto">
          <a:xfrm>
            <a:off x="579438" y="2544763"/>
            <a:ext cx="801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Dapat diukur secara kualitatif dan kuantitatif.</a:t>
            </a:r>
          </a:p>
        </p:txBody>
      </p:sp>
      <p:sp>
        <p:nvSpPr>
          <p:cNvPr id="10250" name="TextBox 35"/>
          <p:cNvSpPr txBox="1">
            <a:spLocks noChangeArrowheads="1"/>
          </p:cNvSpPr>
          <p:nvPr/>
        </p:nvSpPr>
        <p:spPr bwMode="auto">
          <a:xfrm>
            <a:off x="593725" y="3459163"/>
            <a:ext cx="801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Seluruh hasil penilaian </a:t>
            </a:r>
            <a:r>
              <a:rPr kumimoji="0" lang="en-US"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prestasi kerja</a:t>
            </a: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 harus dapat dipertanggungjawabkan kepada pejabat yang berwenang</a:t>
            </a:r>
          </a:p>
        </p:txBody>
      </p:sp>
      <p:sp>
        <p:nvSpPr>
          <p:cNvPr id="10251" name="TextBox 36"/>
          <p:cNvSpPr txBox="1">
            <a:spLocks noChangeArrowheads="1"/>
          </p:cNvSpPr>
          <p:nvPr/>
        </p:nvSpPr>
        <p:spPr bwMode="auto">
          <a:xfrm>
            <a:off x="593725" y="4632325"/>
            <a:ext cx="80168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Seluruh proses penilaian prestasi kerja dengan melibatkan secara aktif antara pejabat penilai dengan PNS yang dinilai</a:t>
            </a:r>
          </a:p>
        </p:txBody>
      </p:sp>
      <p:sp>
        <p:nvSpPr>
          <p:cNvPr id="10252" name="TextBox 37"/>
          <p:cNvSpPr txBox="1">
            <a:spLocks noChangeArrowheads="1"/>
          </p:cNvSpPr>
          <p:nvPr/>
        </p:nvSpPr>
        <p:spPr bwMode="auto">
          <a:xfrm>
            <a:off x="593725" y="5837238"/>
            <a:ext cx="8016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Segoe UI" pitchFamily="34" charset="0"/>
                <a:ea typeface="ＭＳ Ｐゴシック" pitchFamily="34" charset="-128"/>
                <a:cs typeface="Segoe UI" pitchFamily="34" charset="0"/>
              </a:rPr>
              <a:t>Seluruh proses dan hasil penilaian prestasi kerja bersifat terbuka dan tidak bersifat rahasia</a:t>
            </a:r>
          </a:p>
        </p:txBody>
      </p:sp>
      <p:sp>
        <p:nvSpPr>
          <p:cNvPr id="39" name="Slide Number Placeholder 38"/>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8553F6A7-3814-4BCF-8BEA-A72FA956BA5A}"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36</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043446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505575"/>
            <a:ext cx="5410200" cy="3524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59A73F5-7633-40FA-8738-75B977106F8A}"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altLang="ko-KR" sz="1200" b="1" i="0" u="none" strike="noStrike" kern="1200" cap="none" spc="0" normalizeH="0" baseline="0" noProof="0" dirty="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457200" y="408251"/>
            <a:ext cx="8229600" cy="1143000"/>
          </a:xfrm>
        </p:spPr>
        <p:txBody>
          <a:bodyPr/>
          <a:lstStyle/>
          <a:p>
            <a:pPr marL="0" indent="0" algn="l" eaLnBrk="1" hangingPunct="1">
              <a:buNone/>
              <a:defRPr/>
            </a:pPr>
            <a:r>
              <a:rPr lang="en-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PEJABAT PENILAI #1</a:t>
            </a:r>
            <a:endParaRPr lang="id-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 name="Content Placeholder 4"/>
          <p:cNvSpPr txBox="1">
            <a:spLocks noGrp="1"/>
          </p:cNvSpPr>
          <p:nvPr>
            <p:ph sz="quarter" idx="13"/>
          </p:nvPr>
        </p:nvSpPr>
        <p:spPr>
          <a:xfrm>
            <a:off x="381000" y="1387475"/>
            <a:ext cx="8107363" cy="1512888"/>
          </a:xfrm>
        </p:spPr>
        <p:txBody>
          <a:bodyPr wrap="square" rtlCol="0">
            <a:spAutoFit/>
          </a:bodyPr>
          <a:lstStyle/>
          <a:p>
            <a:pPr marL="514350" indent="-514350" eaLnBrk="1" hangingPunct="1">
              <a:buClr>
                <a:schemeClr val="bg2">
                  <a:lumMod val="50000"/>
                </a:schemeClr>
              </a:buClr>
              <a:buFont typeface="+mj-lt"/>
              <a:buAutoNum type="arabicPeriod"/>
              <a:defRPr/>
            </a:pPr>
            <a:r>
              <a:rPr lang="id-ID" sz="2200" b="0" dirty="0">
                <a:latin typeface="Segoe UI" pitchFamily="34" charset="0"/>
                <a:ea typeface="Segoe UI" pitchFamily="34" charset="0"/>
                <a:cs typeface="Segoe UI" pitchFamily="34" charset="0"/>
              </a:rPr>
              <a:t>Seluruh proses penilaian prestasi kerja dengan melibatkan secara aktif antara pejabat penilai dengan PNS yang dinilai</a:t>
            </a:r>
          </a:p>
          <a:p>
            <a:pPr marL="514350" indent="-514350" eaLnBrk="1" hangingPunct="1">
              <a:buClr>
                <a:schemeClr val="bg2">
                  <a:lumMod val="50000"/>
                </a:schemeClr>
              </a:buClr>
              <a:buFont typeface="+mj-lt"/>
              <a:buAutoNum type="arabicPeriod"/>
              <a:defRPr/>
            </a:pPr>
            <a:r>
              <a:rPr lang="fi-FI" sz="2200" b="0" dirty="0">
                <a:latin typeface="Segoe UI" pitchFamily="34" charset="0"/>
                <a:ea typeface="Segoe UI" pitchFamily="34" charset="0"/>
                <a:cs typeface="Segoe UI" pitchFamily="34" charset="0"/>
              </a:rPr>
              <a:t>Pejabat penilai wajib melakukan penilaian prestasi</a:t>
            </a:r>
            <a:r>
              <a:rPr lang="id-ID" sz="2200" b="0" dirty="0">
                <a:latin typeface="Segoe UI" pitchFamily="34" charset="0"/>
                <a:ea typeface="Segoe UI" pitchFamily="34" charset="0"/>
                <a:cs typeface="Segoe UI" pitchFamily="34" charset="0"/>
              </a:rPr>
              <a:t> </a:t>
            </a:r>
            <a:r>
              <a:rPr lang="sv-SE" sz="2200" b="0" dirty="0">
                <a:latin typeface="Segoe UI" pitchFamily="34" charset="0"/>
                <a:ea typeface="Segoe UI" pitchFamily="34" charset="0"/>
                <a:cs typeface="Segoe UI" pitchFamily="34" charset="0"/>
              </a:rPr>
              <a:t>kerja thdp tiap PNS di lingkungan unit kerjanya</a:t>
            </a:r>
            <a:endParaRPr lang="id-ID" sz="2200" b="0" dirty="0">
              <a:latin typeface="Segoe UI" pitchFamily="34" charset="0"/>
              <a:ea typeface="Segoe UI" pitchFamily="34" charset="0"/>
              <a:cs typeface="Segoe UI" pitchFamily="34" charset="0"/>
            </a:endParaRPr>
          </a:p>
        </p:txBody>
      </p:sp>
      <p:sp>
        <p:nvSpPr>
          <p:cNvPr id="8" name="Content Placeholder 4"/>
          <p:cNvSpPr txBox="1">
            <a:spLocks/>
          </p:cNvSpPr>
          <p:nvPr/>
        </p:nvSpPr>
        <p:spPr>
          <a:xfrm>
            <a:off x="350838" y="2879725"/>
            <a:ext cx="4694237" cy="2868613"/>
          </a:xfrm>
          <a:prstGeom prst="rect">
            <a:avLst/>
          </a:prstGeom>
          <a:noFill/>
        </p:spPr>
        <p:txBody>
          <a:bodyPr>
            <a:spAutoFit/>
          </a:bodyPr>
          <a:lstStyle/>
          <a:p>
            <a:pPr marL="514350" marR="0" lvl="0" indent="-514350" algn="l" defTabSz="914400" rtl="0" eaLnBrk="1" fontAlgn="base" latinLnBrk="0" hangingPunct="1">
              <a:lnSpc>
                <a:spcPct val="100000"/>
              </a:lnSpc>
              <a:spcBef>
                <a:spcPct val="20000"/>
              </a:spcBef>
              <a:spcAft>
                <a:spcPct val="0"/>
              </a:spcAft>
              <a:buClr>
                <a:srgbClr val="B4DCFA">
                  <a:lumMod val="50000"/>
                </a:srgbClr>
              </a:buClr>
              <a:buSzTx/>
              <a:buFont typeface="+mj-lt"/>
              <a:buAutoNum type="arabicPeriod" startAt="3"/>
              <a:tabLst/>
              <a:defRPr/>
            </a:pPr>
            <a:r>
              <a:rPr kumimoji="0" lang="sv-SE" sz="2200" b="1"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SANKSI: </a:t>
            </a:r>
            <a:r>
              <a:rPr kumimoji="0" lang="sv-SE"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Bila tidak melakukan penilaian</a:t>
            </a: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 akan dijatuhi hukuman disiplin sesuai dengan peraturan perUUan</a:t>
            </a:r>
          </a:p>
          <a:p>
            <a:pPr marL="514350" marR="0" lvl="0" indent="-514350" algn="l" defTabSz="914400" rtl="0" eaLnBrk="1" fontAlgn="base" latinLnBrk="0" hangingPunct="1">
              <a:lnSpc>
                <a:spcPct val="100000"/>
              </a:lnSpc>
              <a:spcBef>
                <a:spcPct val="20000"/>
              </a:spcBef>
              <a:spcAft>
                <a:spcPct val="0"/>
              </a:spcAft>
              <a:buClr>
                <a:srgbClr val="B4DCFA">
                  <a:lumMod val="50000"/>
                </a:srgbClr>
              </a:buClr>
              <a:buSzTx/>
              <a:buFont typeface="+mj-lt"/>
              <a:buAutoNum type="arabicPeriod" startAt="3"/>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Penilaian dilakukan tiap akhir bulan Desember tahun ybs atau paling lambat akhir Januari tahun berikutnya</a:t>
            </a:r>
          </a:p>
        </p:txBody>
      </p:sp>
      <p:pic>
        <p:nvPicPr>
          <p:cNvPr id="11269" name="Picture 8" descr="ProjMa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2941638"/>
            <a:ext cx="3306762"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829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AFCFA8B-D694-4943-B820-64745D1530BB}"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5" name="Title 1"/>
          <p:cNvSpPr>
            <a:spLocks noGrp="1"/>
          </p:cNvSpPr>
          <p:nvPr>
            <p:ph type="title"/>
          </p:nvPr>
        </p:nvSpPr>
        <p:spPr>
          <a:xfrm>
            <a:off x="457200" y="517435"/>
            <a:ext cx="8229600" cy="1143000"/>
          </a:xfrm>
        </p:spPr>
        <p:txBody>
          <a:bodyPr>
            <a:normAutofit/>
          </a:bodyPr>
          <a:lstStyle/>
          <a:p>
            <a:pPr marL="0" indent="0" algn="l" eaLnBrk="1" hangingPunct="1">
              <a:buNone/>
              <a:defRPr/>
            </a:pPr>
            <a:r>
              <a:rPr lang="en-ID" sz="36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PEJABAT PENILAI #2</a:t>
            </a:r>
            <a:endParaRPr lang="id-ID" sz="36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3" name="Content Placeholder 2"/>
          <p:cNvSpPr>
            <a:spLocks noGrp="1"/>
          </p:cNvSpPr>
          <p:nvPr>
            <p:ph sz="quarter" idx="13"/>
          </p:nvPr>
        </p:nvSpPr>
        <p:spPr>
          <a:xfrm>
            <a:off x="457200" y="1600200"/>
            <a:ext cx="8229600" cy="1006475"/>
          </a:xfrm>
        </p:spPr>
        <p:txBody>
          <a:bodyPr/>
          <a:lstStyle/>
          <a:p>
            <a:pPr marL="457200" indent="-457200" eaLnBrk="1" hangingPunct="1">
              <a:buClr>
                <a:schemeClr val="bg2">
                  <a:lumMod val="50000"/>
                </a:schemeClr>
              </a:buClr>
              <a:buFont typeface="+mj-lt"/>
              <a:buAutoNum type="arabicPeriod" startAt="5"/>
              <a:defRPr/>
            </a:pPr>
            <a:r>
              <a:rPr lang="id-ID" sz="2200" b="0" dirty="0">
                <a:latin typeface="Segoe UI" pitchFamily="34" charset="0"/>
                <a:ea typeface="Segoe UI" pitchFamily="34" charset="0"/>
                <a:cs typeface="Segoe UI" pitchFamily="34" charset="0"/>
              </a:rPr>
              <a:t>Pejabat penilai wajib menyampaikan hasil penilaian kepada atasannya paling lama 14 hari.</a:t>
            </a:r>
          </a:p>
        </p:txBody>
      </p:sp>
      <p:sp>
        <p:nvSpPr>
          <p:cNvPr id="7" name="Content Placeholder 2"/>
          <p:cNvSpPr txBox="1">
            <a:spLocks/>
          </p:cNvSpPr>
          <p:nvPr/>
        </p:nvSpPr>
        <p:spPr>
          <a:xfrm>
            <a:off x="457200" y="2392363"/>
            <a:ext cx="5897563" cy="2881312"/>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
                <a:srgbClr val="B4DCFA">
                  <a:lumMod val="50000"/>
                </a:srgbClr>
              </a:buClr>
              <a:buSzTx/>
              <a:buFont typeface="+mj-lt"/>
              <a:buAutoNum type="arabicPeriod" startAt="6"/>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Atasan pejabat penilai wajib memeriksa hasil penilaian prestasi kerja.</a:t>
            </a:r>
          </a:p>
          <a:p>
            <a:pPr marL="457200" marR="0" lvl="0" indent="-457200" algn="l" defTabSz="914400" rtl="0" eaLnBrk="1" fontAlgn="base" latinLnBrk="0" hangingPunct="1">
              <a:lnSpc>
                <a:spcPct val="100000"/>
              </a:lnSpc>
              <a:spcBef>
                <a:spcPct val="20000"/>
              </a:spcBef>
              <a:spcAft>
                <a:spcPct val="0"/>
              </a:spcAft>
              <a:buClr>
                <a:srgbClr val="B4DCFA">
                  <a:lumMod val="50000"/>
                </a:srgbClr>
              </a:buClr>
              <a:buSzTx/>
              <a:buFont typeface="+mj-lt"/>
              <a:buAutoNum type="arabicPeriod" startAt="6"/>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Atasan pejabat penilai = atasan langsung dari pejabat penilai</a:t>
            </a:r>
          </a:p>
          <a:p>
            <a:pPr marL="457200" marR="0" lvl="0" indent="-457200" algn="l" defTabSz="914400" rtl="0" eaLnBrk="1" fontAlgn="base" latinLnBrk="0" hangingPunct="1">
              <a:lnSpc>
                <a:spcPct val="100000"/>
              </a:lnSpc>
              <a:spcBef>
                <a:spcPct val="20000"/>
              </a:spcBef>
              <a:spcAft>
                <a:spcPct val="0"/>
              </a:spcAft>
              <a:buClr>
                <a:srgbClr val="B4DCFA">
                  <a:lumMod val="50000"/>
                </a:srgbClr>
              </a:buClr>
              <a:buSzTx/>
              <a:buFont typeface="+mj-lt"/>
              <a:buAutoNum type="arabicPeriod" startAt="6"/>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Hasil penilaian Prestasi Kerja berlaku setelah ada pengesahan dari atasan pejabat penilai</a:t>
            </a:r>
          </a:p>
        </p:txBody>
      </p:sp>
      <p:pic>
        <p:nvPicPr>
          <p:cNvPr id="12293" name="Picture 7" descr="own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9763" y="2636838"/>
            <a:ext cx="4221162"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621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val 6"/>
          <p:cNvSpPr>
            <a:spLocks noChangeArrowheads="1"/>
          </p:cNvSpPr>
          <p:nvPr/>
        </p:nvSpPr>
        <p:spPr bwMode="gray">
          <a:xfrm>
            <a:off x="2598738" y="3500438"/>
            <a:ext cx="1955800" cy="2717800"/>
          </a:xfrm>
          <a:prstGeom prst="ellipse">
            <a:avLst/>
          </a:prstGeom>
          <a:gradFill rotWithShape="1">
            <a:gsLst>
              <a:gs pos="0">
                <a:schemeClr val="hlink"/>
              </a:gs>
              <a:gs pos="100000">
                <a:schemeClr val="folHlink"/>
              </a:gs>
            </a:gsLst>
            <a:path path="rect">
              <a:fillToRect r="100000" b="100000"/>
            </a:path>
          </a:gra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KUALITAS</a:t>
            </a: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Ukuran</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mutu</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Setiap</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hasil</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kerja</a:t>
            </a:r>
            <a:endPar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7173" name="Oval 8"/>
          <p:cNvSpPr>
            <a:spLocks noChangeArrowheads="1"/>
          </p:cNvSpPr>
          <p:nvPr/>
        </p:nvSpPr>
        <p:spPr bwMode="gray">
          <a:xfrm>
            <a:off x="4686300" y="3500438"/>
            <a:ext cx="2014538" cy="2690812"/>
          </a:xfrm>
          <a:prstGeom prst="ellipse">
            <a:avLst/>
          </a:prstGeom>
          <a:gradFill rotWithShape="1">
            <a:gsLst>
              <a:gs pos="0">
                <a:schemeClr val="hlink"/>
              </a:gs>
              <a:gs pos="100000">
                <a:schemeClr val="folHlink"/>
              </a:gs>
            </a:gsLst>
            <a:path path="rect">
              <a:fillToRect r="100000" b="100000"/>
            </a:path>
          </a:gra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WAKTU</a:t>
            </a: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Ukuran</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lamamya</a:t>
            </a:r>
            <a:endPar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Proses</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setiap</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hasil</a:t>
            </a:r>
            <a:endPar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kerja</a:t>
            </a:r>
            <a:endPar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7174" name="Oval 7"/>
          <p:cNvSpPr>
            <a:spLocks noChangeArrowheads="1"/>
          </p:cNvSpPr>
          <p:nvPr/>
        </p:nvSpPr>
        <p:spPr bwMode="gray">
          <a:xfrm>
            <a:off x="444500" y="3448050"/>
            <a:ext cx="2062163" cy="2757488"/>
          </a:xfrm>
          <a:prstGeom prst="ellipse">
            <a:avLst/>
          </a:prstGeom>
          <a:gradFill rotWithShape="1">
            <a:gsLst>
              <a:gs pos="0">
                <a:schemeClr val="hlink"/>
              </a:gs>
              <a:gs pos="100000">
                <a:schemeClr val="folHlink"/>
              </a:gs>
            </a:gsLst>
            <a:path path="rect">
              <a:fillToRect r="100000" b="100000"/>
            </a:path>
          </a:gra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ko-KR" sz="20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kUANTITAS</a:t>
            </a:r>
            <a:endParaRPr kumimoji="0" lang="en-US" altLang="ko-KR" sz="20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Ukuran</a:t>
            </a:r>
            <a:r>
              <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jumlah</a:t>
            </a:r>
            <a:r>
              <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Atau</a:t>
            </a:r>
            <a:r>
              <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banyaknya</a:t>
            </a:r>
            <a:endPar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Hasil</a:t>
            </a:r>
            <a:r>
              <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all"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kerja</a:t>
            </a:r>
            <a:r>
              <a:rPr kumimoji="0" lang="en-US" altLang="ko-KR" sz="1400" b="1" i="1" u="none"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16389" name="AutoShape 18"/>
          <p:cNvSpPr>
            <a:spLocks noChangeArrowheads="1"/>
          </p:cNvSpPr>
          <p:nvPr/>
        </p:nvSpPr>
        <p:spPr bwMode="gray">
          <a:xfrm>
            <a:off x="1849438" y="2526307"/>
            <a:ext cx="5251450" cy="809625"/>
          </a:xfrm>
          <a:prstGeom prst="upArrow">
            <a:avLst>
              <a:gd name="adj1" fmla="val 78056"/>
              <a:gd name="adj2" fmla="val 75333"/>
            </a:avLst>
          </a:prstGeom>
          <a:solidFill>
            <a:schemeClr val="accent2">
              <a:lumMod val="60000"/>
              <a:lumOff val="40000"/>
            </a:schemeClr>
          </a:solidFill>
          <a:ln>
            <a:noFill/>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2060"/>
              </a:solidFill>
              <a:effectLst/>
              <a:uLnTx/>
              <a:uFillTx/>
              <a:latin typeface="Times New Roman" pitchFamily="18" charset="0"/>
              <a:ea typeface="宋体" pitchFamily="2" charset="-122"/>
              <a:cs typeface="+mn-cs"/>
            </a:endParaRPr>
          </a:p>
        </p:txBody>
      </p:sp>
      <p:sp>
        <p:nvSpPr>
          <p:cNvPr id="7176" name="AutoShape 19"/>
          <p:cNvSpPr>
            <a:spLocks noChangeArrowheads="1"/>
          </p:cNvSpPr>
          <p:nvPr/>
        </p:nvSpPr>
        <p:spPr bwMode="gray">
          <a:xfrm>
            <a:off x="1069975" y="1406525"/>
            <a:ext cx="6869113" cy="952500"/>
          </a:xfrm>
          <a:prstGeom prst="roundRect">
            <a:avLst>
              <a:gd name="adj" fmla="val 50000"/>
            </a:avLst>
          </a:prstGeom>
          <a:gradFill rotWithShape="1">
            <a:gsLst>
              <a:gs pos="0">
                <a:schemeClr val="bg1"/>
              </a:gs>
              <a:gs pos="100000">
                <a:schemeClr val="folHlink"/>
              </a:gs>
            </a:gsLst>
            <a:lin ang="5400000" scaled="1"/>
          </a:gradFill>
          <a:ln w="9525">
            <a:noFill/>
            <a:round/>
            <a:headEnd/>
            <a:tailEnd/>
          </a:ln>
          <a:effectLst>
            <a:outerShdw dist="35921" dir="2700000" algn="ctr" rotWithShape="0">
              <a:schemeClr val="tx1">
                <a:alpha val="50000"/>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ko-KR" sz="24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rPr>
              <a:t>Bobot penilaian SKP adalah 60%, meliputi Aspek</a:t>
            </a:r>
            <a:endParaRPr kumimoji="0" lang="en-US" altLang="ko-KR" sz="2400" b="0" i="0" u="none" strike="noStrike" kern="1200" cap="none" spc="0" normalizeH="0" baseline="0" noProof="0" dirty="0">
              <a:ln>
                <a:noFill/>
              </a:ln>
              <a:solidFill>
                <a:prstClr val="black"/>
              </a:solidFill>
              <a:effectLst/>
              <a:uLnTx/>
              <a:uFillTx/>
              <a:latin typeface="Segoe UI" pitchFamily="34" charset="0"/>
              <a:ea typeface="Segoe UI" pitchFamily="34" charset="0"/>
              <a:cs typeface="Segoe UI" pitchFamily="34" charset="0"/>
            </a:endParaRPr>
          </a:p>
        </p:txBody>
      </p:sp>
      <p:sp>
        <p:nvSpPr>
          <p:cNvPr id="9" name="Oval 7"/>
          <p:cNvSpPr>
            <a:spLocks noChangeArrowheads="1"/>
          </p:cNvSpPr>
          <p:nvPr/>
        </p:nvSpPr>
        <p:spPr bwMode="gray">
          <a:xfrm>
            <a:off x="6883400" y="3552825"/>
            <a:ext cx="2078038" cy="2690813"/>
          </a:xfrm>
          <a:prstGeom prst="ellipse">
            <a:avLst/>
          </a:prstGeom>
          <a:gradFill rotWithShape="1">
            <a:gsLst>
              <a:gs pos="0">
                <a:schemeClr val="hlink"/>
              </a:gs>
              <a:gs pos="100000">
                <a:schemeClr val="folHlink"/>
              </a:gs>
            </a:gsLst>
            <a:path path="rect">
              <a:fillToRect r="100000" b="100000"/>
            </a:path>
          </a:gradFill>
          <a:ln w="9525">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BIAYA</a:t>
            </a: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Besaran</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anggaran</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yg</a:t>
            </a:r>
            <a:r>
              <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 </a:t>
            </a:r>
            <a:r>
              <a:rPr kumimoji="0" lang="en-US" altLang="ko-KR" sz="1400" b="1" i="1"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digunakan</a:t>
            </a:r>
            <a:endParaRPr kumimoji="0" lang="en-US" altLang="ko-KR" sz="14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ko-KR"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FF3E6928-FC8E-4B64-90EF-60D36D2E019D}"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39</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177408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730250"/>
            <a:ext cx="7981950" cy="863600"/>
          </a:xfrm>
        </p:spPr>
        <p:txBody>
          <a:bodyPr/>
          <a:lstStyle/>
          <a:p>
            <a:pPr algn="ctr" eaLnBrk="1" fontAlgn="auto" hangingPunct="1">
              <a:spcAft>
                <a:spcPts val="0"/>
              </a:spcAft>
              <a:buClr>
                <a:schemeClr val="accent6">
                  <a:lumMod val="75000"/>
                </a:schemeClr>
              </a:buClr>
              <a:buFont typeface="Georgia" pitchFamily="18" charset="0"/>
              <a:buNone/>
              <a:defRPr/>
            </a:pPr>
            <a:r>
              <a:rPr lang="id-ID" sz="3600" dirty="0"/>
              <a:t>DASAR HUKUM</a:t>
            </a:r>
          </a:p>
        </p:txBody>
      </p:sp>
      <p:sp>
        <p:nvSpPr>
          <p:cNvPr id="3" name="Text Placeholder 2"/>
          <p:cNvSpPr>
            <a:spLocks noGrp="1"/>
          </p:cNvSpPr>
          <p:nvPr>
            <p:ph type="body" idx="1"/>
          </p:nvPr>
        </p:nvSpPr>
        <p:spPr>
          <a:xfrm>
            <a:off x="611188" y="1820609"/>
            <a:ext cx="7993062" cy="4040695"/>
          </a:xfrm>
        </p:spPr>
        <p:txBody>
          <a:bodyPr rtlCol="0" anchor="t">
            <a:noAutofit/>
          </a:bodyPr>
          <a:lstStyle/>
          <a:p>
            <a:pPr marL="450850" indent="-450850" algn="just" eaLnBrk="1" fontAlgn="auto" hangingPunct="1">
              <a:spcBef>
                <a:spcPts val="600"/>
              </a:spcBef>
              <a:spcAft>
                <a:spcPts val="600"/>
              </a:spcAft>
              <a:buClr>
                <a:schemeClr val="accent6">
                  <a:lumMod val="75000"/>
                </a:schemeClr>
              </a:buClr>
              <a:buFont typeface="Wingdings 2" pitchFamily="18" charset="2"/>
              <a:buChar char="R"/>
              <a:defRPr/>
            </a:pPr>
            <a:r>
              <a:rPr lang="en-US" sz="2400" dirty="0" err="1">
                <a:solidFill>
                  <a:srgbClr val="002060"/>
                </a:solidFill>
              </a:rPr>
              <a:t>Undang-Undang</a:t>
            </a:r>
            <a:r>
              <a:rPr lang="en-US" sz="2400" dirty="0">
                <a:solidFill>
                  <a:srgbClr val="002060"/>
                </a:solidFill>
              </a:rPr>
              <a:t> </a:t>
            </a:r>
            <a:r>
              <a:rPr lang="en-US" sz="2400" dirty="0" err="1">
                <a:solidFill>
                  <a:srgbClr val="002060"/>
                </a:solidFill>
              </a:rPr>
              <a:t>Nomor</a:t>
            </a:r>
            <a:r>
              <a:rPr lang="en-US" sz="2400" dirty="0">
                <a:solidFill>
                  <a:srgbClr val="002060"/>
                </a:solidFill>
              </a:rPr>
              <a:t> 5 </a:t>
            </a:r>
            <a:r>
              <a:rPr lang="en-US" sz="2400" dirty="0" err="1">
                <a:solidFill>
                  <a:srgbClr val="002060"/>
                </a:solidFill>
              </a:rPr>
              <a:t>Tahun</a:t>
            </a:r>
            <a:r>
              <a:rPr lang="en-US" sz="2400" dirty="0">
                <a:solidFill>
                  <a:srgbClr val="002060"/>
                </a:solidFill>
              </a:rPr>
              <a:t> 2014 </a:t>
            </a:r>
            <a:r>
              <a:rPr lang="en-US" sz="2400" dirty="0" err="1">
                <a:solidFill>
                  <a:srgbClr val="002060"/>
                </a:solidFill>
              </a:rPr>
              <a:t>tentang</a:t>
            </a:r>
            <a:r>
              <a:rPr lang="en-US" sz="2400" dirty="0">
                <a:solidFill>
                  <a:srgbClr val="002060"/>
                </a:solidFill>
              </a:rPr>
              <a:t> </a:t>
            </a:r>
            <a:r>
              <a:rPr lang="en-US" sz="2400" dirty="0" err="1">
                <a:solidFill>
                  <a:srgbClr val="002060"/>
                </a:solidFill>
              </a:rPr>
              <a:t>Aparatur</a:t>
            </a:r>
            <a:r>
              <a:rPr lang="en-US" sz="2400" dirty="0">
                <a:solidFill>
                  <a:srgbClr val="002060"/>
                </a:solidFill>
              </a:rPr>
              <a:t> </a:t>
            </a:r>
            <a:r>
              <a:rPr lang="en-US" sz="2400" dirty="0" err="1">
                <a:solidFill>
                  <a:srgbClr val="002060"/>
                </a:solidFill>
              </a:rPr>
              <a:t>Sipil</a:t>
            </a:r>
            <a:r>
              <a:rPr lang="en-US" sz="2400" dirty="0">
                <a:solidFill>
                  <a:srgbClr val="002060"/>
                </a:solidFill>
              </a:rPr>
              <a:t> Negara</a:t>
            </a:r>
          </a:p>
          <a:p>
            <a:pPr marL="450850" indent="-450850" algn="just" eaLnBrk="1" fontAlgn="auto" hangingPunct="1">
              <a:spcBef>
                <a:spcPts val="600"/>
              </a:spcBef>
              <a:spcAft>
                <a:spcPts val="600"/>
              </a:spcAft>
              <a:buClr>
                <a:schemeClr val="accent6">
                  <a:lumMod val="75000"/>
                </a:schemeClr>
              </a:buClr>
              <a:buFont typeface="Wingdings 2" pitchFamily="18" charset="2"/>
              <a:buChar char="R"/>
              <a:defRPr/>
            </a:pPr>
            <a:r>
              <a:rPr lang="en-US" sz="2400" dirty="0" err="1">
                <a:solidFill>
                  <a:srgbClr val="FF0000"/>
                </a:solidFill>
              </a:rPr>
              <a:t>Peraturan</a:t>
            </a:r>
            <a:r>
              <a:rPr lang="en-US" sz="2400" dirty="0">
                <a:solidFill>
                  <a:srgbClr val="FF0000"/>
                </a:solidFill>
              </a:rPr>
              <a:t> </a:t>
            </a:r>
            <a:r>
              <a:rPr lang="en-US" sz="2400" dirty="0" err="1">
                <a:solidFill>
                  <a:srgbClr val="FF0000"/>
                </a:solidFill>
              </a:rPr>
              <a:t>Pemerintah</a:t>
            </a:r>
            <a:r>
              <a:rPr lang="en-US" sz="2400" dirty="0">
                <a:solidFill>
                  <a:srgbClr val="FF0000"/>
                </a:solidFill>
              </a:rPr>
              <a:t> </a:t>
            </a:r>
            <a:r>
              <a:rPr lang="en-US" sz="2400" dirty="0" err="1">
                <a:solidFill>
                  <a:srgbClr val="FF0000"/>
                </a:solidFill>
              </a:rPr>
              <a:t>Nomor</a:t>
            </a:r>
            <a:r>
              <a:rPr lang="en-US" sz="2400" dirty="0">
                <a:solidFill>
                  <a:srgbClr val="FF0000"/>
                </a:solidFill>
              </a:rPr>
              <a:t> 46 </a:t>
            </a:r>
            <a:r>
              <a:rPr lang="en-US" sz="2400" dirty="0" err="1">
                <a:solidFill>
                  <a:srgbClr val="FF0000"/>
                </a:solidFill>
              </a:rPr>
              <a:t>Tahun</a:t>
            </a:r>
            <a:r>
              <a:rPr lang="en-US" sz="2400" dirty="0">
                <a:solidFill>
                  <a:srgbClr val="FF0000"/>
                </a:solidFill>
              </a:rPr>
              <a:t> 2011 </a:t>
            </a:r>
            <a:r>
              <a:rPr lang="en-US" sz="2400" dirty="0" err="1">
                <a:solidFill>
                  <a:srgbClr val="FF0000"/>
                </a:solidFill>
              </a:rPr>
              <a:t>tentang</a:t>
            </a:r>
            <a:r>
              <a:rPr lang="en-US" sz="2400" dirty="0">
                <a:solidFill>
                  <a:srgbClr val="FF0000"/>
                </a:solidFill>
              </a:rPr>
              <a:t> </a:t>
            </a:r>
            <a:r>
              <a:rPr lang="fi-FI" sz="2400" dirty="0">
                <a:solidFill>
                  <a:srgbClr val="FF0000"/>
                </a:solidFill>
              </a:rPr>
              <a:t>Penilaian Prestasi Kerja Pegawai Negeri </a:t>
            </a:r>
            <a:r>
              <a:rPr lang="fi-FI" sz="2400" dirty="0" err="1">
                <a:solidFill>
                  <a:srgbClr val="FF0000"/>
                </a:solidFill>
              </a:rPr>
              <a:t>Sipil</a:t>
            </a:r>
            <a:r>
              <a:rPr lang="fi-FI" sz="2400" dirty="0">
                <a:solidFill>
                  <a:srgbClr val="FF0000"/>
                </a:solidFill>
              </a:rPr>
              <a:t> (</a:t>
            </a:r>
            <a:r>
              <a:rPr lang="fi-FI" sz="2400" dirty="0" err="1">
                <a:solidFill>
                  <a:srgbClr val="FF0000"/>
                </a:solidFill>
              </a:rPr>
              <a:t>dalam</a:t>
            </a:r>
            <a:r>
              <a:rPr lang="fi-FI" sz="2400" dirty="0">
                <a:solidFill>
                  <a:srgbClr val="FF0000"/>
                </a:solidFill>
              </a:rPr>
              <a:t> </a:t>
            </a:r>
            <a:r>
              <a:rPr lang="fi-FI" sz="2400" dirty="0" err="1">
                <a:solidFill>
                  <a:srgbClr val="FF0000"/>
                </a:solidFill>
              </a:rPr>
              <a:t>tahap</a:t>
            </a:r>
            <a:r>
              <a:rPr lang="fi-FI" sz="2400" dirty="0">
                <a:solidFill>
                  <a:srgbClr val="FF0000"/>
                </a:solidFill>
              </a:rPr>
              <a:t> </a:t>
            </a:r>
            <a:r>
              <a:rPr lang="fi-FI" sz="2400" dirty="0" err="1">
                <a:solidFill>
                  <a:srgbClr val="FF0000"/>
                </a:solidFill>
              </a:rPr>
              <a:t>revisi</a:t>
            </a:r>
            <a:r>
              <a:rPr lang="fi-FI" sz="2400" dirty="0">
                <a:solidFill>
                  <a:srgbClr val="FF0000"/>
                </a:solidFill>
              </a:rPr>
              <a:t>)</a:t>
            </a:r>
          </a:p>
          <a:p>
            <a:pPr marL="450850" indent="-450850" algn="just" eaLnBrk="1" fontAlgn="auto" hangingPunct="1">
              <a:spcBef>
                <a:spcPts val="600"/>
              </a:spcBef>
              <a:spcAft>
                <a:spcPts val="600"/>
              </a:spcAft>
              <a:buClr>
                <a:schemeClr val="accent6">
                  <a:lumMod val="75000"/>
                </a:schemeClr>
              </a:buClr>
              <a:buFont typeface="Wingdings 2" pitchFamily="18" charset="2"/>
              <a:buChar char="R"/>
              <a:defRPr/>
            </a:pPr>
            <a:r>
              <a:rPr lang="fi-FI" sz="2400" dirty="0" err="1">
                <a:solidFill>
                  <a:srgbClr val="FF0000"/>
                </a:solidFill>
              </a:rPr>
              <a:t>Peraturan</a:t>
            </a:r>
            <a:r>
              <a:rPr lang="fi-FI" sz="2400" dirty="0">
                <a:solidFill>
                  <a:srgbClr val="FF0000"/>
                </a:solidFill>
              </a:rPr>
              <a:t> Kepala BKN Nomor 1 Tahun 2013 tentang Pelaksanaan </a:t>
            </a:r>
            <a:r>
              <a:rPr lang="en-US" sz="2400" dirty="0" err="1">
                <a:solidFill>
                  <a:srgbClr val="FF0000"/>
                </a:solidFill>
              </a:rPr>
              <a:t>Peraturan</a:t>
            </a:r>
            <a:r>
              <a:rPr lang="en-US" sz="2400" dirty="0">
                <a:solidFill>
                  <a:srgbClr val="FF0000"/>
                </a:solidFill>
              </a:rPr>
              <a:t> </a:t>
            </a:r>
            <a:r>
              <a:rPr lang="en-US" sz="2400" dirty="0" err="1">
                <a:solidFill>
                  <a:srgbClr val="FF0000"/>
                </a:solidFill>
              </a:rPr>
              <a:t>Pemerintah</a:t>
            </a:r>
            <a:r>
              <a:rPr lang="en-US" sz="2400" dirty="0">
                <a:solidFill>
                  <a:srgbClr val="FF0000"/>
                </a:solidFill>
              </a:rPr>
              <a:t> </a:t>
            </a:r>
            <a:r>
              <a:rPr lang="en-US" sz="2400" dirty="0" err="1">
                <a:solidFill>
                  <a:srgbClr val="FF0000"/>
                </a:solidFill>
              </a:rPr>
              <a:t>Nomor</a:t>
            </a:r>
            <a:r>
              <a:rPr lang="en-US" sz="2400" dirty="0">
                <a:solidFill>
                  <a:srgbClr val="FF0000"/>
                </a:solidFill>
              </a:rPr>
              <a:t> 46 </a:t>
            </a:r>
            <a:r>
              <a:rPr lang="en-US" sz="2400" dirty="0" err="1">
                <a:solidFill>
                  <a:srgbClr val="FF0000"/>
                </a:solidFill>
              </a:rPr>
              <a:t>Tahun</a:t>
            </a:r>
            <a:r>
              <a:rPr lang="en-US" sz="2400" dirty="0">
                <a:solidFill>
                  <a:srgbClr val="FF0000"/>
                </a:solidFill>
              </a:rPr>
              <a:t> 2011 </a:t>
            </a:r>
            <a:r>
              <a:rPr lang="en-US" sz="2400" dirty="0" err="1">
                <a:solidFill>
                  <a:srgbClr val="FF0000"/>
                </a:solidFill>
              </a:rPr>
              <a:t>tentang</a:t>
            </a:r>
            <a:r>
              <a:rPr lang="en-US" sz="2400" dirty="0">
                <a:solidFill>
                  <a:srgbClr val="FF0000"/>
                </a:solidFill>
              </a:rPr>
              <a:t> </a:t>
            </a:r>
            <a:r>
              <a:rPr lang="fi-FI" sz="2400" dirty="0">
                <a:solidFill>
                  <a:srgbClr val="FF0000"/>
                </a:solidFill>
              </a:rPr>
              <a:t>Penilaian Prestasi Kerja Pegawai Negeri </a:t>
            </a:r>
            <a:r>
              <a:rPr lang="fi-FI" sz="2400" dirty="0" err="1">
                <a:solidFill>
                  <a:srgbClr val="FF0000"/>
                </a:solidFill>
              </a:rPr>
              <a:t>Sipil</a:t>
            </a:r>
            <a:r>
              <a:rPr lang="fi-FI" sz="2400" dirty="0">
                <a:solidFill>
                  <a:srgbClr val="FF0000"/>
                </a:solidFill>
              </a:rPr>
              <a:t> </a:t>
            </a:r>
            <a:endParaRPr lang="id-ID" sz="2400" dirty="0">
              <a:solidFill>
                <a:srgbClr val="002060"/>
              </a:solidFill>
            </a:endParaRPr>
          </a:p>
          <a:p>
            <a:pPr marL="342900" indent="-342900" algn="just" eaLnBrk="1" fontAlgn="auto" hangingPunct="1">
              <a:spcBef>
                <a:spcPts val="600"/>
              </a:spcBef>
              <a:spcAft>
                <a:spcPts val="600"/>
              </a:spcAft>
              <a:buClr>
                <a:schemeClr val="accent6">
                  <a:lumMod val="75000"/>
                </a:schemeClr>
              </a:buClr>
              <a:buSzPct val="100000"/>
              <a:buFont typeface="Wingdings 2" pitchFamily="18" charset="2"/>
              <a:buChar char="R"/>
              <a:defRPr/>
            </a:pPr>
            <a:endParaRPr lang="id-ID" sz="2400" dirty="0">
              <a:solidFill>
                <a:srgbClr val="002060"/>
              </a:solidFill>
            </a:endParaRPr>
          </a:p>
        </p:txBody>
      </p:sp>
    </p:spTree>
    <p:extLst>
      <p:ext uri="{BB962C8B-B14F-4D97-AF65-F5344CB8AC3E}">
        <p14:creationId xmlns:p14="http://schemas.microsoft.com/office/powerpoint/2010/main" val="3200290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6"/>
          <p:cNvSpPr>
            <a:spLocks noChangeArrowheads="1"/>
          </p:cNvSpPr>
          <p:nvPr/>
        </p:nvSpPr>
        <p:spPr bwMode="gray">
          <a:xfrm>
            <a:off x="587375" y="1330325"/>
            <a:ext cx="8072438" cy="835025"/>
          </a:xfrm>
          <a:prstGeom prst="homePlate">
            <a:avLst>
              <a:gd name="adj" fmla="val 63330"/>
            </a:avLst>
          </a:prstGeom>
          <a:gradFill rotWithShape="1">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17411" name="AutoShape 5"/>
          <p:cNvSpPr>
            <a:spLocks noChangeArrowheads="1"/>
          </p:cNvSpPr>
          <p:nvPr/>
        </p:nvSpPr>
        <p:spPr bwMode="gray">
          <a:xfrm>
            <a:off x="730250" y="1771650"/>
            <a:ext cx="3609975" cy="4132263"/>
          </a:xfrm>
          <a:prstGeom prst="roundRect">
            <a:avLst>
              <a:gd name="adj" fmla="val 6903"/>
            </a:avLst>
          </a:prstGeom>
          <a:solidFill>
            <a:schemeClr val="bg1"/>
          </a:solidFill>
          <a:ln w="38100">
            <a:solidFill>
              <a:schemeClr val="accent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nvGrpSpPr>
          <p:cNvPr id="17412" name="Group 18"/>
          <p:cNvGrpSpPr>
            <a:grpSpLocks/>
          </p:cNvGrpSpPr>
          <p:nvPr/>
        </p:nvGrpSpPr>
        <p:grpSpPr bwMode="auto">
          <a:xfrm>
            <a:off x="952500" y="1462088"/>
            <a:ext cx="3136900" cy="623887"/>
            <a:chOff x="762" y="963"/>
            <a:chExt cx="1976" cy="393"/>
          </a:xfrm>
        </p:grpSpPr>
        <p:sp>
          <p:nvSpPr>
            <p:cNvPr id="17424" name="AutoShape 14"/>
            <p:cNvSpPr>
              <a:spLocks noChangeArrowheads="1"/>
            </p:cNvSpPr>
            <p:nvPr/>
          </p:nvSpPr>
          <p:spPr bwMode="gray">
            <a:xfrm>
              <a:off x="762" y="979"/>
              <a:ext cx="1975"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9167" name="AutoShape 15"/>
            <p:cNvSpPr>
              <a:spLocks noChangeArrowheads="1"/>
            </p:cNvSpPr>
            <p:nvPr/>
          </p:nvSpPr>
          <p:spPr bwMode="gray">
            <a:xfrm>
              <a:off x="762" y="963"/>
              <a:ext cx="1976" cy="381"/>
            </a:xfrm>
            <a:prstGeom prst="roundRect">
              <a:avLst>
                <a:gd name="adj" fmla="val 50000"/>
              </a:avLst>
            </a:prstGeom>
            <a:gradFill rotWithShape="1">
              <a:gsLst>
                <a:gs pos="0">
                  <a:schemeClr val="bg2"/>
                </a:gs>
                <a:gs pos="100000">
                  <a:schemeClr val="bg2">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7426" name="Oval 16"/>
            <p:cNvSpPr>
              <a:spLocks noChangeArrowheads="1"/>
            </p:cNvSpPr>
            <p:nvPr/>
          </p:nvSpPr>
          <p:spPr bwMode="gray">
            <a:xfrm rot="-2566439">
              <a:off x="778" y="1023"/>
              <a:ext cx="143" cy="89"/>
            </a:xfrm>
            <a:prstGeom prst="ellipse">
              <a:avLst/>
            </a:prstGeom>
            <a:gradFill rotWithShape="1">
              <a:gsLst>
                <a:gs pos="0">
                  <a:schemeClr val="bg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17413" name="Rectangle 17"/>
          <p:cNvSpPr>
            <a:spLocks noChangeArrowheads="1"/>
          </p:cNvSpPr>
          <p:nvPr/>
        </p:nvSpPr>
        <p:spPr bwMode="gray">
          <a:xfrm>
            <a:off x="1397000" y="1568450"/>
            <a:ext cx="2209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altLang="ko-KR" sz="2000" b="1" i="0" u="none" strike="noStrike" kern="1200" cap="none" spc="0" normalizeH="0" baseline="0" noProof="0">
                <a:ln>
                  <a:noFill/>
                </a:ln>
                <a:solidFill>
                  <a:prstClr val="white"/>
                </a:solidFill>
                <a:effectLst/>
                <a:uLnTx/>
                <a:uFillTx/>
                <a:latin typeface="Segoe UI" pitchFamily="34" charset="0"/>
                <a:ea typeface="ＭＳ Ｐゴシック" pitchFamily="34" charset="-128"/>
                <a:cs typeface="Segoe UI" pitchFamily="34" charset="0"/>
              </a:rPr>
              <a:t>Tugas Tambahan</a:t>
            </a:r>
            <a:endParaRPr kumimoji="0" lang="en-US" altLang="ko-KR" sz="2000" b="1" i="0" u="none" strike="noStrike" kern="1200" cap="none" spc="0" normalizeH="0" baseline="0" noProof="0">
              <a:ln>
                <a:noFill/>
              </a:ln>
              <a:solidFill>
                <a:prstClr val="white"/>
              </a:solidFill>
              <a:effectLst/>
              <a:uLnTx/>
              <a:uFillTx/>
              <a:latin typeface="Segoe UI" pitchFamily="34" charset="0"/>
              <a:ea typeface="Gulim" pitchFamily="34" charset="-127"/>
              <a:cs typeface="Segoe UI" pitchFamily="34" charset="0"/>
            </a:endParaRPr>
          </a:p>
        </p:txBody>
      </p:sp>
      <p:sp>
        <p:nvSpPr>
          <p:cNvPr id="17414" name="AutoShape 19"/>
          <p:cNvSpPr>
            <a:spLocks noChangeArrowheads="1"/>
          </p:cNvSpPr>
          <p:nvPr/>
        </p:nvSpPr>
        <p:spPr bwMode="gray">
          <a:xfrm>
            <a:off x="4691063" y="1766888"/>
            <a:ext cx="3609975" cy="4132262"/>
          </a:xfrm>
          <a:prstGeom prst="roundRect">
            <a:avLst>
              <a:gd name="adj" fmla="val 6903"/>
            </a:avLst>
          </a:prstGeom>
          <a:solidFill>
            <a:schemeClr val="bg1"/>
          </a:solidFill>
          <a:ln w="381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nvGrpSpPr>
          <p:cNvPr id="17415" name="Group 25"/>
          <p:cNvGrpSpPr>
            <a:grpSpLocks/>
          </p:cNvGrpSpPr>
          <p:nvPr/>
        </p:nvGrpSpPr>
        <p:grpSpPr bwMode="auto">
          <a:xfrm>
            <a:off x="4913313" y="1457325"/>
            <a:ext cx="3136900" cy="623888"/>
            <a:chOff x="3111" y="838"/>
            <a:chExt cx="1976" cy="393"/>
          </a:xfrm>
        </p:grpSpPr>
        <p:sp>
          <p:nvSpPr>
            <p:cNvPr id="17421" name="AutoShape 21"/>
            <p:cNvSpPr>
              <a:spLocks noChangeArrowheads="1"/>
            </p:cNvSpPr>
            <p:nvPr/>
          </p:nvSpPr>
          <p:spPr bwMode="gray">
            <a:xfrm>
              <a:off x="3111" y="854"/>
              <a:ext cx="1975" cy="377"/>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sp>
          <p:nvSpPr>
            <p:cNvPr id="49174" name="AutoShape 22"/>
            <p:cNvSpPr>
              <a:spLocks noChangeArrowheads="1"/>
            </p:cNvSpPr>
            <p:nvPr/>
          </p:nvSpPr>
          <p:spPr bwMode="gray">
            <a:xfrm>
              <a:off x="3111" y="838"/>
              <a:ext cx="1976" cy="381"/>
            </a:xfrm>
            <a:prstGeom prst="roundRect">
              <a:avLst>
                <a:gd name="adj" fmla="val 50000"/>
              </a:avLst>
            </a:prstGeom>
            <a:gradFill rotWithShape="1">
              <a:gsLst>
                <a:gs pos="0">
                  <a:schemeClr val="folHlink"/>
                </a:gs>
                <a:gs pos="100000">
                  <a:schemeClr val="folHlink">
                    <a:gamma/>
                    <a:shade val="46275"/>
                    <a:invGamma/>
                  </a:schemeClr>
                </a:gs>
              </a:gsLst>
              <a:lin ang="5400000" scaled="1"/>
            </a:gradFill>
            <a:ln>
              <a:noFill/>
            </a:ln>
            <a:effectLs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charset="-122"/>
                <a:cs typeface="+mn-cs"/>
              </a:endParaRPr>
            </a:p>
          </p:txBody>
        </p:sp>
        <p:sp>
          <p:nvSpPr>
            <p:cNvPr id="17423" name="Oval 23"/>
            <p:cNvSpPr>
              <a:spLocks noChangeArrowheads="1"/>
            </p:cNvSpPr>
            <p:nvPr/>
          </p:nvSpPr>
          <p:spPr bwMode="gray">
            <a:xfrm rot="-2566439">
              <a:off x="3127" y="898"/>
              <a:ext cx="143" cy="89"/>
            </a:xfrm>
            <a:prstGeom prst="ellipse">
              <a:avLst/>
            </a:prstGeom>
            <a:gradFill rotWithShape="1">
              <a:gsLst>
                <a:gs pos="0">
                  <a:schemeClr val="bg1"/>
                </a:gs>
                <a:gs pos="100000">
                  <a:schemeClr val="folHlink"/>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宋体" pitchFamily="2" charset="-122"/>
                <a:cs typeface="+mn-cs"/>
              </a:endParaRPr>
            </a:p>
          </p:txBody>
        </p:sp>
      </p:grpSp>
      <p:sp>
        <p:nvSpPr>
          <p:cNvPr id="17416" name="Rectangle 24"/>
          <p:cNvSpPr>
            <a:spLocks noChangeArrowheads="1"/>
          </p:cNvSpPr>
          <p:nvPr/>
        </p:nvSpPr>
        <p:spPr bwMode="gray">
          <a:xfrm>
            <a:off x="5357813" y="1563688"/>
            <a:ext cx="2209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altLang="ko-KR" sz="2000" b="1" i="0" u="none" strike="noStrike" kern="1200" cap="none" spc="0" normalizeH="0" baseline="0" noProof="0">
                <a:ln>
                  <a:noFill/>
                </a:ln>
                <a:solidFill>
                  <a:prstClr val="white"/>
                </a:solidFill>
                <a:effectLst/>
                <a:uLnTx/>
                <a:uFillTx/>
                <a:latin typeface="Segoe UI" pitchFamily="34" charset="0"/>
                <a:ea typeface="ＭＳ Ｐゴシック" pitchFamily="34" charset="-128"/>
                <a:cs typeface="Segoe UI" pitchFamily="34" charset="0"/>
              </a:rPr>
              <a:t>Kreativitas</a:t>
            </a:r>
            <a:endParaRPr kumimoji="0" lang="en-US" altLang="ko-KR" sz="2000" b="1" i="0" u="none" strike="noStrike" kern="1200" cap="none" spc="0" normalizeH="0" baseline="0" noProof="0">
              <a:ln>
                <a:noFill/>
              </a:ln>
              <a:solidFill>
                <a:prstClr val="white"/>
              </a:solidFill>
              <a:effectLst/>
              <a:uLnTx/>
              <a:uFillTx/>
              <a:latin typeface="Segoe UI" pitchFamily="34" charset="0"/>
              <a:ea typeface="Gulim" pitchFamily="34" charset="-127"/>
              <a:cs typeface="Segoe UI" pitchFamily="34" charset="0"/>
            </a:endParaRPr>
          </a:p>
        </p:txBody>
      </p:sp>
      <p:sp>
        <p:nvSpPr>
          <p:cNvPr id="20" name="Slide Number Placeholder 19"/>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34D3300-6161-45F1-B149-39F2A382E28C}"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17" name="Title 1"/>
          <p:cNvSpPr>
            <a:spLocks noGrp="1"/>
          </p:cNvSpPr>
          <p:nvPr>
            <p:ph type="title"/>
          </p:nvPr>
        </p:nvSpPr>
        <p:spPr>
          <a:xfrm>
            <a:off x="1275764" y="378397"/>
            <a:ext cx="6512511" cy="686132"/>
          </a:xfrm>
        </p:spPr>
        <p:txBody>
          <a:bodyPr/>
          <a:lstStyle/>
          <a:p>
            <a:pPr marL="0" indent="0" algn="ctr" eaLnBrk="1" hangingPunct="1">
              <a:buNone/>
              <a:defRPr/>
            </a:pPr>
            <a:r>
              <a:rPr lang="id-ID" sz="32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Tugas Tambahan dan Kreativitas</a:t>
            </a:r>
          </a:p>
        </p:txBody>
      </p:sp>
      <p:sp>
        <p:nvSpPr>
          <p:cNvPr id="18" name="Content Placeholder 2"/>
          <p:cNvSpPr>
            <a:spLocks noGrp="1"/>
          </p:cNvSpPr>
          <p:nvPr>
            <p:ph sz="quarter" idx="13"/>
          </p:nvPr>
        </p:nvSpPr>
        <p:spPr>
          <a:xfrm>
            <a:off x="1066800" y="2620963"/>
            <a:ext cx="2879725" cy="1874837"/>
          </a:xfrm>
        </p:spPr>
        <p:txBody>
          <a:bodyPr>
            <a:normAutofit fontScale="92500" lnSpcReduction="20000"/>
          </a:bodyPr>
          <a:lstStyle/>
          <a:p>
            <a:pPr marL="0" indent="0" algn="ctr" eaLnBrk="1" hangingPunct="1">
              <a:buClr>
                <a:schemeClr val="bg2">
                  <a:lumMod val="50000"/>
                </a:schemeClr>
              </a:buClr>
              <a:buFont typeface="Wingdings" pitchFamily="2" charset="2"/>
              <a:buNone/>
              <a:defRPr/>
            </a:pPr>
            <a:r>
              <a:rPr lang="id-ID" sz="2600" b="0" dirty="0">
                <a:latin typeface="Segoe UI" pitchFamily="34" charset="0"/>
                <a:ea typeface="Segoe UI" pitchFamily="34" charset="0"/>
                <a:cs typeface="Segoe UI" pitchFamily="34" charset="0"/>
              </a:rPr>
              <a:t>Tugas tambahan yang berkaitan dengan tugas pokok jabatan, hasilnya dinilai sebagai bagian dari capaian SKP</a:t>
            </a:r>
          </a:p>
        </p:txBody>
      </p:sp>
      <p:sp>
        <p:nvSpPr>
          <p:cNvPr id="19" name="Content Placeholder 2"/>
          <p:cNvSpPr txBox="1">
            <a:spLocks/>
          </p:cNvSpPr>
          <p:nvPr/>
        </p:nvSpPr>
        <p:spPr>
          <a:xfrm>
            <a:off x="5197475" y="2789238"/>
            <a:ext cx="2590800" cy="1874837"/>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srgbClr val="B4DCFA">
                  <a:lumMod val="50000"/>
                </a:srgbClr>
              </a:buClr>
              <a:buSzTx/>
              <a:buFontTx/>
              <a:buNone/>
              <a:tabLst/>
              <a:defRPr/>
            </a:pPr>
            <a:r>
              <a:rPr kumimoji="0" lang="id-ID" sz="2600" b="0" i="0" u="none" strike="noStrike" kern="0" cap="none" spc="0" normalizeH="0" baseline="0" noProof="0" dirty="0">
                <a:ln>
                  <a:noFill/>
                </a:ln>
                <a:solidFill>
                  <a:prstClr val="white">
                    <a:lumMod val="50000"/>
                  </a:prstClr>
                </a:solidFill>
                <a:effectLst/>
                <a:uLnTx/>
                <a:uFillTx/>
                <a:latin typeface="Segoe UI" pitchFamily="34" charset="0"/>
                <a:ea typeface="Segoe UI" pitchFamily="34" charset="0"/>
                <a:cs typeface="Segoe UI" pitchFamily="34" charset="0"/>
              </a:rPr>
              <a:t>Kreativitas yang bermanfaat bagi organisasi, hasilnya dinilai sebagai capaian SKP</a:t>
            </a:r>
          </a:p>
        </p:txBody>
      </p:sp>
    </p:spTree>
    <p:extLst>
      <p:ext uri="{BB962C8B-B14F-4D97-AF65-F5344CB8AC3E}">
        <p14:creationId xmlns:p14="http://schemas.microsoft.com/office/powerpoint/2010/main" val="2680068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0ED60C0-2263-473A-98CE-9A8DCE09550D}"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41</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655093" y="578095"/>
            <a:ext cx="7740955" cy="691151"/>
          </a:xfrm>
        </p:spPr>
        <p:txBody>
          <a:bodyPr/>
          <a:lstStyle/>
          <a:p>
            <a:pPr marL="0" indent="0" algn="ctr" eaLnBrk="1" hangingPunct="1">
              <a:buNone/>
              <a:defRPr/>
            </a:pPr>
            <a:r>
              <a:rPr lang="id-ID" sz="28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PENILAIAN PENCAPAIAN SKP</a:t>
            </a:r>
          </a:p>
        </p:txBody>
      </p:sp>
      <p:sp>
        <p:nvSpPr>
          <p:cNvPr id="3" name="Content Placeholder 2"/>
          <p:cNvSpPr>
            <a:spLocks noGrp="1"/>
          </p:cNvSpPr>
          <p:nvPr>
            <p:ph sz="quarter" idx="13"/>
          </p:nvPr>
        </p:nvSpPr>
        <p:spPr>
          <a:xfrm>
            <a:off x="457200" y="1600200"/>
            <a:ext cx="6019800" cy="4525963"/>
          </a:xfrm>
        </p:spPr>
        <p:txBody>
          <a:bodyPr/>
          <a:lstStyle/>
          <a:p>
            <a:pPr marL="463550" indent="-417513" eaLnBrk="1" hangingPunct="1">
              <a:buClr>
                <a:schemeClr val="bg2">
                  <a:lumMod val="50000"/>
                </a:schemeClr>
              </a:buClr>
              <a:buFont typeface="Wingdings" pitchFamily="2" charset="2"/>
              <a:buChar char="q"/>
              <a:defRPr/>
            </a:pPr>
            <a:r>
              <a:rPr lang="id-ID" sz="2200" b="0" dirty="0">
                <a:latin typeface="Segoe UI" pitchFamily="34" charset="0"/>
                <a:ea typeface="Segoe UI" pitchFamily="34" charset="0"/>
                <a:cs typeface="Segoe UI" pitchFamily="34" charset="0"/>
              </a:rPr>
              <a:t>Penilaian SKP dilakukan dengan cara </a:t>
            </a:r>
            <a:r>
              <a:rPr lang="id-ID" sz="2200" dirty="0">
                <a:solidFill>
                  <a:srgbClr val="FF0000"/>
                </a:solidFill>
                <a:latin typeface="Segoe UI" pitchFamily="34" charset="0"/>
                <a:ea typeface="Segoe UI" pitchFamily="34" charset="0"/>
                <a:cs typeface="Segoe UI" pitchFamily="34" charset="0"/>
              </a:rPr>
              <a:t>membandingkan antara realisasi kerja dengan target</a:t>
            </a:r>
            <a:r>
              <a:rPr lang="id-ID" sz="2200" b="0" dirty="0">
                <a:solidFill>
                  <a:srgbClr val="FF0000"/>
                </a:solidFill>
                <a:latin typeface="Segoe UI" pitchFamily="34" charset="0"/>
                <a:ea typeface="Segoe UI" pitchFamily="34" charset="0"/>
                <a:cs typeface="Segoe UI" pitchFamily="34" charset="0"/>
              </a:rPr>
              <a:t> </a:t>
            </a:r>
            <a:r>
              <a:rPr lang="id-ID" sz="2200" b="0" dirty="0">
                <a:latin typeface="Segoe UI" pitchFamily="34" charset="0"/>
                <a:ea typeface="Segoe UI" pitchFamily="34" charset="0"/>
                <a:cs typeface="Segoe UI" pitchFamily="34" charset="0"/>
              </a:rPr>
              <a:t>dari aspek kuantitas, kualitas, waktu dan/atau biaya, dikalikan dengan bobot kegiatan.</a:t>
            </a:r>
          </a:p>
          <a:p>
            <a:pPr marL="463550" indent="-417513" eaLnBrk="1" hangingPunct="1">
              <a:buClr>
                <a:schemeClr val="bg2">
                  <a:lumMod val="50000"/>
                </a:schemeClr>
              </a:buClr>
              <a:buFont typeface="Wingdings" pitchFamily="2" charset="2"/>
              <a:buChar char="q"/>
              <a:defRPr/>
            </a:pPr>
            <a:r>
              <a:rPr lang="fi-FI" sz="2200" b="0" dirty="0">
                <a:latin typeface="Segoe UI" pitchFamily="34" charset="0"/>
                <a:ea typeface="Segoe UI" pitchFamily="34" charset="0"/>
                <a:cs typeface="Segoe UI" pitchFamily="34" charset="0"/>
              </a:rPr>
              <a:t>Bila realisasi kerja melebihi dari target maka</a:t>
            </a:r>
            <a:r>
              <a:rPr lang="id-ID" sz="2200" b="0" dirty="0">
                <a:latin typeface="Segoe UI" pitchFamily="34" charset="0"/>
                <a:ea typeface="Segoe UI" pitchFamily="34" charset="0"/>
                <a:cs typeface="Segoe UI" pitchFamily="34" charset="0"/>
              </a:rPr>
              <a:t> capaian SKP dapat lebih dari 100 (seratus)</a:t>
            </a:r>
          </a:p>
          <a:p>
            <a:pPr marL="463550" indent="-417513" eaLnBrk="1" hangingPunct="1">
              <a:buClr>
                <a:schemeClr val="bg2">
                  <a:lumMod val="50000"/>
                </a:schemeClr>
              </a:buClr>
              <a:buFont typeface="Wingdings" pitchFamily="2" charset="2"/>
              <a:buChar char="q"/>
              <a:defRPr/>
            </a:pPr>
            <a:r>
              <a:rPr lang="id-ID" sz="2200" b="0" dirty="0">
                <a:latin typeface="Segoe UI" pitchFamily="34" charset="0"/>
                <a:ea typeface="Segoe UI" pitchFamily="34" charset="0"/>
                <a:cs typeface="Segoe UI" pitchFamily="34" charset="0"/>
              </a:rPr>
              <a:t>Bila SKP tidak tercapai yg diakibatkan oleh faktor </a:t>
            </a:r>
            <a:r>
              <a:rPr lang="sv-SE" sz="2200" b="0" dirty="0">
                <a:latin typeface="Segoe UI" pitchFamily="34" charset="0"/>
                <a:ea typeface="Segoe UI" pitchFamily="34" charset="0"/>
                <a:cs typeface="Segoe UI" pitchFamily="34" charset="0"/>
              </a:rPr>
              <a:t>di</a:t>
            </a:r>
            <a:r>
              <a:rPr lang="id-ID" sz="2200" b="0" dirty="0">
                <a:latin typeface="Segoe UI" pitchFamily="34" charset="0"/>
                <a:ea typeface="Segoe UI" pitchFamily="34" charset="0"/>
                <a:cs typeface="Segoe UI" pitchFamily="34" charset="0"/>
              </a:rPr>
              <a:t> </a:t>
            </a:r>
            <a:r>
              <a:rPr lang="sv-SE" sz="2200" b="0" dirty="0">
                <a:latin typeface="Segoe UI" pitchFamily="34" charset="0"/>
                <a:ea typeface="Segoe UI" pitchFamily="34" charset="0"/>
                <a:cs typeface="Segoe UI" pitchFamily="34" charset="0"/>
              </a:rPr>
              <a:t>luar kemampuan individu PNS, maka penilaian</a:t>
            </a:r>
            <a:r>
              <a:rPr lang="id-ID" sz="2200" b="0" dirty="0">
                <a:latin typeface="Segoe UI" pitchFamily="34" charset="0"/>
                <a:ea typeface="Segoe UI" pitchFamily="34" charset="0"/>
                <a:cs typeface="Segoe UI" pitchFamily="34" charset="0"/>
              </a:rPr>
              <a:t> didasarkan pd pertimbangan kondisi penyebabnya</a:t>
            </a:r>
          </a:p>
        </p:txBody>
      </p:sp>
      <p:sp>
        <p:nvSpPr>
          <p:cNvPr id="5" name="TextBox 4"/>
          <p:cNvSpPr txBox="1"/>
          <p:nvPr/>
        </p:nvSpPr>
        <p:spPr>
          <a:xfrm>
            <a:off x="7718941" y="2072640"/>
            <a:ext cx="677108" cy="3368040"/>
          </a:xfrm>
          <a:prstGeom prst="rect">
            <a:avLst/>
          </a:prstGeom>
          <a:solidFill>
            <a:srgbClr val="CC9900"/>
          </a:solidFill>
          <a:ln>
            <a:noFill/>
          </a:ln>
        </p:spPr>
        <p:style>
          <a:lnRef idx="0">
            <a:schemeClr val="accent2"/>
          </a:lnRef>
          <a:fillRef idx="3">
            <a:schemeClr val="accent2"/>
          </a:fillRef>
          <a:effectRef idx="3">
            <a:schemeClr val="accent2"/>
          </a:effectRef>
          <a:fontRef idx="minor">
            <a:schemeClr val="lt1"/>
          </a:fontRef>
        </p:style>
        <p:txBody>
          <a:bodyPr vert="vert27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REALISASI</a:t>
            </a:r>
          </a:p>
        </p:txBody>
      </p:sp>
      <p:sp>
        <p:nvSpPr>
          <p:cNvPr id="6" name="TextBox 5"/>
          <p:cNvSpPr txBox="1"/>
          <p:nvPr/>
        </p:nvSpPr>
        <p:spPr>
          <a:xfrm>
            <a:off x="6866692" y="2804160"/>
            <a:ext cx="677108" cy="2682240"/>
          </a:xfrm>
          <a:prstGeom prst="rect">
            <a:avLst/>
          </a:prstGeom>
          <a:solidFill>
            <a:srgbClr val="00B0F0"/>
          </a:solidFill>
          <a:ln>
            <a:noFill/>
          </a:ln>
        </p:spPr>
        <p:style>
          <a:lnRef idx="0">
            <a:schemeClr val="accent2"/>
          </a:lnRef>
          <a:fillRef idx="3">
            <a:schemeClr val="accent2"/>
          </a:fillRef>
          <a:effectRef idx="3">
            <a:schemeClr val="accent2"/>
          </a:effectRef>
          <a:fontRef idx="minor">
            <a:schemeClr val="lt1"/>
          </a:fontRef>
        </p:style>
        <p:txBody>
          <a:bodyPr vert="ve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TARGET</a:t>
            </a:r>
          </a:p>
        </p:txBody>
      </p:sp>
    </p:spTree>
    <p:extLst>
      <p:ext uri="{BB962C8B-B14F-4D97-AF65-F5344CB8AC3E}">
        <p14:creationId xmlns:p14="http://schemas.microsoft.com/office/powerpoint/2010/main" val="171168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552113A-787B-4DF3-B082-6AFB89097146}"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1301970" y="361574"/>
            <a:ext cx="6512511" cy="662011"/>
          </a:xfrm>
        </p:spPr>
        <p:txBody>
          <a:bodyPr/>
          <a:lstStyle/>
          <a:p>
            <a:pPr marL="0" indent="0" algn="ctr" eaLnBrk="1" hangingPunct="1">
              <a:buNone/>
              <a:defRPr/>
            </a:pPr>
            <a:r>
              <a:rPr lang="id-ID" sz="28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PERILAKU KERJA PEGAWAI</a:t>
            </a:r>
          </a:p>
        </p:txBody>
      </p:sp>
      <p:sp>
        <p:nvSpPr>
          <p:cNvPr id="19459" name="Content Placeholder 2"/>
          <p:cNvSpPr>
            <a:spLocks noGrp="1"/>
          </p:cNvSpPr>
          <p:nvPr>
            <p:ph sz="quarter" idx="13"/>
          </p:nvPr>
        </p:nvSpPr>
        <p:spPr bwMode="auto">
          <a:xfrm>
            <a:off x="4068763" y="1524000"/>
            <a:ext cx="3779837"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Wingdings" pitchFamily="2" charset="2"/>
              <a:buNone/>
            </a:pPr>
            <a:r>
              <a:rPr lang="id-ID" sz="2400" b="0">
                <a:latin typeface="Segoe UI" pitchFamily="34" charset="0"/>
                <a:cs typeface="Segoe UI" pitchFamily="34" charset="0"/>
              </a:rPr>
              <a:t>Setiap tingkah laku, sikap atau tindakan yang dilakukan oleh PNS atau tidak melakukan sesuatu yang seharusnya dilakukan sesuai dengan ketentuan perundang-undangan.</a:t>
            </a:r>
          </a:p>
        </p:txBody>
      </p:sp>
      <p:pic>
        <p:nvPicPr>
          <p:cNvPr id="19460" name="Picture 5" descr="big-smile-jpg.jpe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1700" y="1327150"/>
            <a:ext cx="26955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4221163" y="5006975"/>
            <a:ext cx="3779837" cy="982663"/>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4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Bobot Perilaku Kerja PNS adalah 40%.</a:t>
            </a:r>
          </a:p>
        </p:txBody>
      </p:sp>
    </p:spTree>
    <p:extLst>
      <p:ext uri="{BB962C8B-B14F-4D97-AF65-F5344CB8AC3E}">
        <p14:creationId xmlns:p14="http://schemas.microsoft.com/office/powerpoint/2010/main" val="342052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4"/>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grpSp>
        <p:nvGrpSpPr>
          <p:cNvPr id="20483" name="Group 21"/>
          <p:cNvGrpSpPr>
            <a:grpSpLocks/>
          </p:cNvGrpSpPr>
          <p:nvPr/>
        </p:nvGrpSpPr>
        <p:grpSpPr bwMode="auto">
          <a:xfrm>
            <a:off x="339725" y="563563"/>
            <a:ext cx="7967663" cy="5692775"/>
            <a:chOff x="247739" y="655320"/>
            <a:chExt cx="7969526" cy="5692916"/>
          </a:xfrm>
        </p:grpSpPr>
        <p:sp>
          <p:nvSpPr>
            <p:cNvPr id="8" name="Oval 7"/>
            <p:cNvSpPr/>
            <p:nvPr/>
          </p:nvSpPr>
          <p:spPr bwMode="auto">
            <a:xfrm>
              <a:off x="247739" y="1489391"/>
              <a:ext cx="2678342" cy="1462877"/>
            </a:xfrm>
            <a:prstGeom prst="ellipse">
              <a:avLst/>
            </a:prstGeom>
            <a:solidFill>
              <a:srgbClr val="FF9966"/>
            </a:solidFill>
            <a:ln>
              <a:solidFill>
                <a:srgbClr val="FF9966"/>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 </a:t>
              </a: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Orientasi Pelayanan</a:t>
              </a:r>
            </a:p>
          </p:txBody>
        </p:sp>
        <p:sp>
          <p:nvSpPr>
            <p:cNvPr id="9" name="Oval 8"/>
            <p:cNvSpPr/>
            <p:nvPr/>
          </p:nvSpPr>
          <p:spPr bwMode="auto">
            <a:xfrm>
              <a:off x="3187319" y="655320"/>
              <a:ext cx="2299404" cy="1325880"/>
            </a:xfrm>
            <a:prstGeom prst="ellipse">
              <a:avLst/>
            </a:prstGeom>
            <a:solidFill>
              <a:srgbClr val="6699FF"/>
            </a:solidFill>
            <a:ln>
              <a:solidFill>
                <a:srgbClr val="6699FF"/>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 </a:t>
              </a: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Integritas</a:t>
              </a:r>
            </a:p>
          </p:txBody>
        </p:sp>
        <p:sp>
          <p:nvSpPr>
            <p:cNvPr id="10" name="Oval 9"/>
            <p:cNvSpPr/>
            <p:nvPr/>
          </p:nvSpPr>
          <p:spPr bwMode="auto">
            <a:xfrm>
              <a:off x="5714998" y="1691640"/>
              <a:ext cx="2423878" cy="1417365"/>
            </a:xfrm>
            <a:prstGeom prst="ellipse">
              <a:avLst/>
            </a:prstGeom>
            <a:solidFill>
              <a:srgbClr val="CC9900"/>
            </a:solidFill>
            <a:ln>
              <a:solidFill>
                <a:srgbClr val="CC9900"/>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 </a:t>
              </a: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Komitmen</a:t>
              </a:r>
            </a:p>
          </p:txBody>
        </p:sp>
        <p:sp>
          <p:nvSpPr>
            <p:cNvPr id="11" name="Oval 10"/>
            <p:cNvSpPr/>
            <p:nvPr/>
          </p:nvSpPr>
          <p:spPr bwMode="auto">
            <a:xfrm>
              <a:off x="482905" y="4145279"/>
              <a:ext cx="2704413" cy="1419270"/>
            </a:xfrm>
            <a:prstGeom prst="ellipse">
              <a:avLst/>
            </a:prstGeom>
            <a:solidFill>
              <a:srgbClr val="92D050"/>
            </a:solidFill>
            <a:ln>
              <a:solidFill>
                <a:srgbClr val="92D050"/>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solidFill>
                      <a:srgbClr val="C00000"/>
                    </a:solidFill>
                  </a:ln>
                  <a:solidFill>
                    <a:srgbClr val="002060"/>
                  </a:solidFill>
                  <a:effectLst/>
                  <a:uLnTx/>
                  <a:uFillTx/>
                  <a:latin typeface="Segoe UI" pitchFamily="34" charset="0"/>
                  <a:ea typeface="Segoe UI" pitchFamily="34" charset="0"/>
                  <a:cs typeface="Segoe UI" pitchFamily="34" charset="0"/>
                </a:rPr>
                <a:t>Kepemimpinan</a:t>
              </a:r>
              <a:endPar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endParaRPr>
            </a:p>
          </p:txBody>
        </p:sp>
        <p:sp>
          <p:nvSpPr>
            <p:cNvPr id="12" name="Oval 11"/>
            <p:cNvSpPr/>
            <p:nvPr/>
          </p:nvSpPr>
          <p:spPr bwMode="auto">
            <a:xfrm>
              <a:off x="3278772" y="5059681"/>
              <a:ext cx="2364728" cy="1288555"/>
            </a:xfrm>
            <a:prstGeom prst="ellipse">
              <a:avLst/>
            </a:prstGeom>
            <a:solidFill>
              <a:schemeClr val="bg1">
                <a:lumMod val="65000"/>
              </a:schemeClr>
            </a:solidFill>
            <a:ln>
              <a:solidFill>
                <a:schemeClr val="bg1">
                  <a:lumMod val="65000"/>
                </a:schemeClr>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Kerja Sama</a:t>
              </a:r>
            </a:p>
          </p:txBody>
        </p:sp>
        <p:sp>
          <p:nvSpPr>
            <p:cNvPr id="13" name="Oval 12"/>
            <p:cNvSpPr/>
            <p:nvPr/>
          </p:nvSpPr>
          <p:spPr bwMode="auto">
            <a:xfrm>
              <a:off x="5836918" y="3870960"/>
              <a:ext cx="2380347" cy="1419301"/>
            </a:xfrm>
            <a:prstGeom prst="ellipse">
              <a:avLst/>
            </a:prstGeom>
            <a:solidFill>
              <a:srgbClr val="808000"/>
            </a:solidFill>
            <a:ln>
              <a:solidFill>
                <a:srgbClr val="808000"/>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D</a:t>
              </a: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isiplin</a:t>
              </a:r>
            </a:p>
          </p:txBody>
        </p:sp>
        <p:sp>
          <p:nvSpPr>
            <p:cNvPr id="14" name="Oval 13"/>
            <p:cNvSpPr/>
            <p:nvPr/>
          </p:nvSpPr>
          <p:spPr bwMode="auto">
            <a:xfrm>
              <a:off x="3368040" y="2849880"/>
              <a:ext cx="1965960" cy="1325880"/>
            </a:xfrm>
            <a:prstGeom prst="ellipse">
              <a:avLst/>
            </a:prstGeom>
            <a:solidFill>
              <a:schemeClr val="accent3">
                <a:lumMod val="50000"/>
              </a:schemeClr>
            </a:solidFill>
            <a:ln>
              <a:solidFill>
                <a:schemeClr val="accent3">
                  <a:lumMod val="65000"/>
                </a:schemeClr>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000" b="0" i="0" u="none" strike="noStrike" kern="1200" cap="none" spc="0" normalizeH="0" baseline="0" noProof="0" dirty="0">
                  <a:ln>
                    <a:solidFill>
                      <a:srgbClr val="C00000"/>
                    </a:solidFill>
                  </a:ln>
                  <a:solidFill>
                    <a:srgbClr val="002060"/>
                  </a:solidFill>
                  <a:effectLst/>
                  <a:uLnTx/>
                  <a:uFillTx/>
                  <a:latin typeface="Segoe UI" pitchFamily="34" charset="0"/>
                  <a:ea typeface="Segoe UI" pitchFamily="34" charset="0"/>
                  <a:cs typeface="Segoe UI" pitchFamily="34" charset="0"/>
                </a:rPr>
                <a:t>MELIPUTI ASPEK</a:t>
              </a:r>
            </a:p>
          </p:txBody>
        </p:sp>
        <p:sp>
          <p:nvSpPr>
            <p:cNvPr id="16" name="Up Arrow 15"/>
            <p:cNvSpPr/>
            <p:nvPr/>
          </p:nvSpPr>
          <p:spPr bwMode="auto">
            <a:xfrm>
              <a:off x="4053840" y="2194560"/>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sp>
          <p:nvSpPr>
            <p:cNvPr id="17" name="Up Arrow 16"/>
            <p:cNvSpPr/>
            <p:nvPr/>
          </p:nvSpPr>
          <p:spPr bwMode="auto">
            <a:xfrm flipV="1">
              <a:off x="4038600" y="4328160"/>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sp>
          <p:nvSpPr>
            <p:cNvPr id="18" name="Up Arrow 17"/>
            <p:cNvSpPr/>
            <p:nvPr/>
          </p:nvSpPr>
          <p:spPr bwMode="auto">
            <a:xfrm rot="3092690">
              <a:off x="5120641" y="2651761"/>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sp>
          <p:nvSpPr>
            <p:cNvPr id="19" name="Up Arrow 18"/>
            <p:cNvSpPr/>
            <p:nvPr/>
          </p:nvSpPr>
          <p:spPr bwMode="auto">
            <a:xfrm rot="18695194" flipV="1">
              <a:off x="5135880" y="3901441"/>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sp>
          <p:nvSpPr>
            <p:cNvPr id="20" name="Up Arrow 19"/>
            <p:cNvSpPr/>
            <p:nvPr/>
          </p:nvSpPr>
          <p:spPr bwMode="auto">
            <a:xfrm rot="18322089" flipH="1">
              <a:off x="2895602" y="2804160"/>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sp>
          <p:nvSpPr>
            <p:cNvPr id="21" name="Up Arrow 20"/>
            <p:cNvSpPr/>
            <p:nvPr/>
          </p:nvSpPr>
          <p:spPr bwMode="auto">
            <a:xfrm rot="13734252" flipH="1">
              <a:off x="2910843" y="3840480"/>
              <a:ext cx="594360" cy="426720"/>
            </a:xfrm>
            <a:prstGeom prst="upArrow">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dirty="0">
                <a:ln>
                  <a:solidFill>
                    <a:srgbClr val="FFFF00"/>
                  </a:solidFill>
                </a:ln>
                <a:solidFill>
                  <a:srgbClr val="002060"/>
                </a:solidFill>
                <a:effectLst/>
                <a:uLnTx/>
                <a:uFillTx/>
                <a:latin typeface="Times New Roman" pitchFamily="18" charset="0"/>
                <a:ea typeface="+mn-ea"/>
                <a:cs typeface="+mn-cs"/>
              </a:endParaRPr>
            </a:p>
          </p:txBody>
        </p:sp>
      </p:grpSp>
      <p:sp>
        <p:nvSpPr>
          <p:cNvPr id="22" name="Slide Number Placeholder 2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D4D28A9-6660-4746-9E7D-0D9ED971BD81}"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43</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623100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6EA6E11C-7F1A-4DFE-BFFC-B315439B61B9}"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44</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941696" y="564448"/>
            <a:ext cx="7274255" cy="718447"/>
          </a:xfrm>
        </p:spPr>
        <p:txBody>
          <a:bodyPr/>
          <a:lstStyle/>
          <a:p>
            <a:pPr marL="0" indent="0" algn="ctr" eaLnBrk="1" hangingPunct="1">
              <a:buNone/>
              <a:defRPr/>
            </a:pPr>
            <a:r>
              <a:rPr lang="id-ID" sz="28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PENILAIAN PERILAKU KERJA PNS</a:t>
            </a:r>
          </a:p>
        </p:txBody>
      </p:sp>
      <p:sp>
        <p:nvSpPr>
          <p:cNvPr id="3" name="Content Placeholder 2"/>
          <p:cNvSpPr>
            <a:spLocks noGrp="1"/>
          </p:cNvSpPr>
          <p:nvPr>
            <p:ph sz="quarter" idx="13"/>
          </p:nvPr>
        </p:nvSpPr>
        <p:spPr>
          <a:xfrm>
            <a:off x="777922" y="1741472"/>
            <a:ext cx="7656394" cy="3474720"/>
          </a:xfrm>
        </p:spPr>
        <p:txBody>
          <a:bodyPr>
            <a:normAutofit/>
          </a:bodyPr>
          <a:lstStyle/>
          <a:p>
            <a:pPr marL="463550" indent="-417513" eaLnBrk="1" hangingPunct="1">
              <a:buClr>
                <a:schemeClr val="bg2">
                  <a:lumMod val="50000"/>
                </a:schemeClr>
              </a:buClr>
              <a:buFont typeface="Wingdings" pitchFamily="2" charset="2"/>
              <a:buChar char="q"/>
              <a:defRPr/>
            </a:pPr>
            <a:r>
              <a:rPr lang="id-ID" sz="2400" b="0" dirty="0">
                <a:latin typeface="Segoe UI" pitchFamily="34" charset="0"/>
                <a:ea typeface="Segoe UI" pitchFamily="34" charset="0"/>
                <a:cs typeface="Segoe UI" pitchFamily="34" charset="0"/>
              </a:rPr>
              <a:t>Penilaian PKP dilakukan melalui pengamatan terhadap PNS yang bersangkutan sesuai kriteria yang ditentukan</a:t>
            </a:r>
            <a:endParaRPr lang="en-US" sz="2400" b="0" dirty="0">
              <a:latin typeface="Segoe UI" pitchFamily="34" charset="0"/>
              <a:ea typeface="Segoe UI" pitchFamily="34" charset="0"/>
              <a:cs typeface="Segoe UI" pitchFamily="34" charset="0"/>
            </a:endParaRPr>
          </a:p>
          <a:p>
            <a:pPr marL="463550" indent="-417513" eaLnBrk="1" hangingPunct="1">
              <a:buClr>
                <a:schemeClr val="bg2">
                  <a:lumMod val="50000"/>
                </a:schemeClr>
              </a:buClr>
              <a:buFont typeface="Wingdings" pitchFamily="2" charset="2"/>
              <a:buNone/>
              <a:defRPr/>
            </a:pPr>
            <a:endParaRPr lang="id-ID" sz="2400" b="0" dirty="0">
              <a:latin typeface="Segoe UI" pitchFamily="34" charset="0"/>
              <a:ea typeface="Segoe UI" pitchFamily="34" charset="0"/>
              <a:cs typeface="Segoe UI" pitchFamily="34" charset="0"/>
            </a:endParaRPr>
          </a:p>
          <a:p>
            <a:pPr marL="463550" indent="-417513" eaLnBrk="1" hangingPunct="1">
              <a:buClr>
                <a:schemeClr val="bg2">
                  <a:lumMod val="50000"/>
                </a:schemeClr>
              </a:buClr>
              <a:buFont typeface="Wingdings" pitchFamily="2" charset="2"/>
              <a:buChar char="q"/>
              <a:defRPr/>
            </a:pPr>
            <a:r>
              <a:rPr lang="id-ID" sz="2400" b="0" dirty="0">
                <a:latin typeface="Segoe UI" pitchFamily="34" charset="0"/>
                <a:ea typeface="Segoe UI" pitchFamily="34" charset="0"/>
                <a:cs typeface="Segoe UI" pitchFamily="34" charset="0"/>
              </a:rPr>
              <a:t>Pejabat penilai dapat mempertimbangkan masukan dari pejabat penilai lain yang setingkat di lingkungan unit kerja masing-masing</a:t>
            </a:r>
            <a:endParaRPr lang="en-US" sz="2400" b="0" dirty="0">
              <a:latin typeface="Segoe UI" pitchFamily="34" charset="0"/>
              <a:ea typeface="Segoe UI" pitchFamily="34" charset="0"/>
              <a:cs typeface="Segoe UI" pitchFamily="34" charset="0"/>
            </a:endParaRPr>
          </a:p>
          <a:p>
            <a:pPr marL="463550" indent="-417513" eaLnBrk="1" hangingPunct="1">
              <a:buClr>
                <a:schemeClr val="bg2">
                  <a:lumMod val="50000"/>
                </a:schemeClr>
              </a:buClr>
              <a:buFont typeface="Wingdings" pitchFamily="2" charset="2"/>
              <a:buNone/>
              <a:defRPr/>
            </a:pPr>
            <a:endParaRPr lang="id-ID" sz="2400" b="0" dirty="0">
              <a:latin typeface="Segoe UI" pitchFamily="34" charset="0"/>
              <a:ea typeface="Segoe UI" pitchFamily="34" charset="0"/>
              <a:cs typeface="Segoe UI" pitchFamily="34" charset="0"/>
            </a:endParaRPr>
          </a:p>
          <a:p>
            <a:pPr marL="463550" indent="-417513" eaLnBrk="1" hangingPunct="1">
              <a:buClr>
                <a:schemeClr val="bg2">
                  <a:lumMod val="50000"/>
                </a:schemeClr>
              </a:buClr>
              <a:buFont typeface="Wingdings" pitchFamily="2" charset="2"/>
              <a:buChar char="q"/>
              <a:defRPr/>
            </a:pPr>
            <a:r>
              <a:rPr lang="id-ID" sz="2400" b="0" dirty="0">
                <a:latin typeface="Segoe UI" pitchFamily="34" charset="0"/>
                <a:ea typeface="Segoe UI" pitchFamily="34" charset="0"/>
                <a:cs typeface="Segoe UI" pitchFamily="34" charset="0"/>
              </a:rPr>
              <a:t>Nilai PKP dapat diberikan paling tinggi 100 (seratus)</a:t>
            </a:r>
          </a:p>
        </p:txBody>
      </p:sp>
    </p:spTree>
    <p:extLst>
      <p:ext uri="{BB962C8B-B14F-4D97-AF65-F5344CB8AC3E}">
        <p14:creationId xmlns:p14="http://schemas.microsoft.com/office/powerpoint/2010/main" val="2844798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restasi kerja.jpg"/>
          <p:cNvPicPr>
            <a:picLocks noChangeAspect="1"/>
          </p:cNvPicPr>
          <p:nvPr/>
        </p:nvPicPr>
        <p:blipFill>
          <a:blip r:embed="rId2" cstate="print"/>
          <a:stretch>
            <a:fillRect/>
          </a:stretch>
        </p:blipFill>
        <p:spPr>
          <a:xfrm>
            <a:off x="213360" y="2987040"/>
            <a:ext cx="3444240" cy="3444240"/>
          </a:xfrm>
          <a:prstGeom prst="rect">
            <a:avLst/>
          </a:prstGeom>
          <a:ln>
            <a:noFill/>
          </a:ln>
          <a:effectLst>
            <a:softEdge rad="112500"/>
          </a:effectLst>
        </p:spPr>
      </p:pic>
      <p:sp>
        <p:nvSpPr>
          <p:cNvPr id="11" name="Slide Number Placeholder 10"/>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4F3257DE-9BFA-4FA4-BFAD-A2613396B793}"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45</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532264" y="423077"/>
            <a:ext cx="8065826" cy="780281"/>
          </a:xfrm>
        </p:spPr>
        <p:txBody>
          <a:bodyPr/>
          <a:lstStyle/>
          <a:p>
            <a:pPr marL="0" indent="0" algn="ctr" eaLnBrk="1" hangingPunct="1">
              <a:buNone/>
              <a:defRPr/>
            </a:pPr>
            <a:r>
              <a:rPr lang="en-ID" sz="26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CARA </a:t>
            </a:r>
            <a:r>
              <a:rPr lang="id-ID" sz="26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MENGHITUNG PRESTASI KERJA PNS</a:t>
            </a:r>
          </a:p>
        </p:txBody>
      </p:sp>
      <p:graphicFrame>
        <p:nvGraphicFramePr>
          <p:cNvPr id="12" name="Content Placeholder 11"/>
          <p:cNvGraphicFramePr>
            <a:graphicFrameLocks noGrp="1"/>
          </p:cNvGraphicFramePr>
          <p:nvPr>
            <p:ph sz="quarter" idx="13"/>
          </p:nvPr>
        </p:nvGraphicFramePr>
        <p:xfrm>
          <a:off x="4022725" y="3338513"/>
          <a:ext cx="4297363" cy="2225676"/>
        </p:xfrm>
        <a:graphic>
          <a:graphicData uri="http://schemas.openxmlformats.org/drawingml/2006/table">
            <a:tbl>
              <a:tblPr firstRow="1" bandRow="1">
                <a:tableStyleId>{5C22544A-7EE6-4342-B048-85BDC9FD1C3A}</a:tableStyleId>
              </a:tblPr>
              <a:tblGrid>
                <a:gridCol w="596085">
                  <a:extLst>
                    <a:ext uri="{9D8B030D-6E8A-4147-A177-3AD203B41FA5}">
                      <a16:colId xmlns:a16="http://schemas.microsoft.com/office/drawing/2014/main" xmlns="" val="20000"/>
                    </a:ext>
                  </a:extLst>
                </a:gridCol>
                <a:gridCol w="1674507">
                  <a:extLst>
                    <a:ext uri="{9D8B030D-6E8A-4147-A177-3AD203B41FA5}">
                      <a16:colId xmlns:a16="http://schemas.microsoft.com/office/drawing/2014/main" xmlns="" val="20001"/>
                    </a:ext>
                  </a:extLst>
                </a:gridCol>
                <a:gridCol w="2026771">
                  <a:extLst>
                    <a:ext uri="{9D8B030D-6E8A-4147-A177-3AD203B41FA5}">
                      <a16:colId xmlns:a16="http://schemas.microsoft.com/office/drawing/2014/main" xmlns="" val="20002"/>
                    </a:ext>
                  </a:extLst>
                </a:gridCol>
              </a:tblGrid>
              <a:tr h="370946">
                <a:tc>
                  <a:txBody>
                    <a:bodyPr/>
                    <a:lstStyle/>
                    <a:p>
                      <a:pPr algn="ctr"/>
                      <a:r>
                        <a:rPr lang="id-ID" sz="1800" dirty="0">
                          <a:latin typeface="Segoe UI" pitchFamily="34" charset="0"/>
                          <a:ea typeface="Segoe UI" pitchFamily="34" charset="0"/>
                          <a:cs typeface="Segoe UI" pitchFamily="34" charset="0"/>
                        </a:rPr>
                        <a:t>NO</a:t>
                      </a: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NILAI</a:t>
                      </a: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KUALIFIKASI</a:t>
                      </a:r>
                    </a:p>
                  </a:txBody>
                  <a:tcPr marL="91433" marR="91433" marT="45733" marB="45733"/>
                </a:tc>
                <a:extLst>
                  <a:ext uri="{0D108BD9-81ED-4DB2-BD59-A6C34878D82A}">
                    <a16:rowId xmlns:a16="http://schemas.microsoft.com/office/drawing/2014/main" xmlns="" val="10000"/>
                  </a:ext>
                </a:extLst>
              </a:tr>
              <a:tr h="370946">
                <a:tc>
                  <a:txBody>
                    <a:bodyPr/>
                    <a:lstStyle/>
                    <a:p>
                      <a:pPr algn="ctr"/>
                      <a:r>
                        <a:rPr lang="id-ID" sz="1800" dirty="0">
                          <a:latin typeface="Segoe UI" pitchFamily="34" charset="0"/>
                          <a:ea typeface="Segoe UI" pitchFamily="34" charset="0"/>
                          <a:cs typeface="Segoe UI" pitchFamily="34" charset="0"/>
                        </a:rPr>
                        <a:t>1</a:t>
                      </a:r>
                    </a:p>
                  </a:txBody>
                  <a:tcPr marL="91433" marR="91433" marT="45733" marB="45733"/>
                </a:tc>
                <a:tc>
                  <a:txBody>
                    <a:bodyPr/>
                    <a:lstStyle/>
                    <a:p>
                      <a:r>
                        <a:rPr lang="id-ID" sz="1800" dirty="0">
                          <a:latin typeface="Segoe UI" pitchFamily="34" charset="0"/>
                          <a:ea typeface="Segoe UI" pitchFamily="34" charset="0"/>
                          <a:cs typeface="Segoe UI" pitchFamily="34" charset="0"/>
                        </a:rPr>
                        <a:t>91 – ke atas</a:t>
                      </a: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Sangat baik</a:t>
                      </a:r>
                    </a:p>
                  </a:txBody>
                  <a:tcPr marL="91433" marR="91433" marT="45733" marB="45733"/>
                </a:tc>
                <a:extLst>
                  <a:ext uri="{0D108BD9-81ED-4DB2-BD59-A6C34878D82A}">
                    <a16:rowId xmlns:a16="http://schemas.microsoft.com/office/drawing/2014/main" xmlns="" val="10001"/>
                  </a:ext>
                </a:extLst>
              </a:tr>
              <a:tr h="370946">
                <a:tc>
                  <a:txBody>
                    <a:bodyPr/>
                    <a:lstStyle/>
                    <a:p>
                      <a:pPr algn="ctr"/>
                      <a:r>
                        <a:rPr lang="id-ID" sz="1800" dirty="0">
                          <a:latin typeface="Segoe UI" pitchFamily="34" charset="0"/>
                          <a:ea typeface="Segoe UI" pitchFamily="34" charset="0"/>
                          <a:cs typeface="Segoe UI" pitchFamily="34" charset="0"/>
                        </a:rPr>
                        <a:t>2</a:t>
                      </a:r>
                    </a:p>
                  </a:txBody>
                  <a:tcPr marL="91433" marR="91433" marT="45733" marB="45733"/>
                </a:tc>
                <a:tc>
                  <a:txBody>
                    <a:bodyPr/>
                    <a:lstStyle/>
                    <a:p>
                      <a:r>
                        <a:rPr lang="id-ID" sz="1800" dirty="0">
                          <a:latin typeface="Segoe UI" pitchFamily="34" charset="0"/>
                          <a:ea typeface="Segoe UI" pitchFamily="34" charset="0"/>
                          <a:cs typeface="Segoe UI" pitchFamily="34" charset="0"/>
                        </a:rPr>
                        <a:t>76 – 90</a:t>
                      </a: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Baik</a:t>
                      </a:r>
                    </a:p>
                  </a:txBody>
                  <a:tcPr marL="91433" marR="91433" marT="45733" marB="45733"/>
                </a:tc>
                <a:extLst>
                  <a:ext uri="{0D108BD9-81ED-4DB2-BD59-A6C34878D82A}">
                    <a16:rowId xmlns:a16="http://schemas.microsoft.com/office/drawing/2014/main" xmlns="" val="10002"/>
                  </a:ext>
                </a:extLst>
              </a:tr>
              <a:tr h="370946">
                <a:tc>
                  <a:txBody>
                    <a:bodyPr/>
                    <a:lstStyle/>
                    <a:p>
                      <a:pPr algn="ctr"/>
                      <a:r>
                        <a:rPr lang="id-ID" sz="1800" dirty="0">
                          <a:latin typeface="Segoe UI" pitchFamily="34" charset="0"/>
                          <a:ea typeface="Segoe UI" pitchFamily="34" charset="0"/>
                          <a:cs typeface="Segoe UI" pitchFamily="34" charset="0"/>
                        </a:rPr>
                        <a:t>3</a:t>
                      </a:r>
                    </a:p>
                  </a:txBody>
                  <a:tcPr marL="91433" marR="91433" marT="45733" marB="45733"/>
                </a:tc>
                <a:tc>
                  <a:txBody>
                    <a:bodyPr/>
                    <a:lstStyle/>
                    <a:p>
                      <a:r>
                        <a:rPr lang="id-ID" sz="1800" dirty="0">
                          <a:latin typeface="Segoe UI" pitchFamily="34" charset="0"/>
                          <a:ea typeface="Segoe UI" pitchFamily="34" charset="0"/>
                          <a:cs typeface="Segoe UI" pitchFamily="34" charset="0"/>
                        </a:rPr>
                        <a:t>61 – 75</a:t>
                      </a: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Cukup</a:t>
                      </a:r>
                    </a:p>
                  </a:txBody>
                  <a:tcPr marL="91433" marR="91433" marT="45733" marB="45733"/>
                </a:tc>
                <a:extLst>
                  <a:ext uri="{0D108BD9-81ED-4DB2-BD59-A6C34878D82A}">
                    <a16:rowId xmlns:a16="http://schemas.microsoft.com/office/drawing/2014/main" xmlns="" val="10003"/>
                  </a:ext>
                </a:extLst>
              </a:tr>
              <a:tr h="370946">
                <a:tc>
                  <a:txBody>
                    <a:bodyPr/>
                    <a:lstStyle/>
                    <a:p>
                      <a:pPr algn="ctr"/>
                      <a:r>
                        <a:rPr lang="id-ID" sz="1800" dirty="0">
                          <a:latin typeface="Segoe UI" pitchFamily="34" charset="0"/>
                          <a:ea typeface="Segoe UI" pitchFamily="34" charset="0"/>
                          <a:cs typeface="Segoe UI" pitchFamily="34" charset="0"/>
                        </a:rPr>
                        <a:t>4</a:t>
                      </a:r>
                    </a:p>
                  </a:txBody>
                  <a:tcPr marL="91433" marR="91433" marT="45733" marB="45733"/>
                </a:tc>
                <a:tc>
                  <a:txBody>
                    <a:bodyPr/>
                    <a:lstStyle/>
                    <a:p>
                      <a:r>
                        <a:rPr lang="id-ID" sz="1800" dirty="0">
                          <a:latin typeface="Segoe UI" pitchFamily="34" charset="0"/>
                          <a:ea typeface="Segoe UI" pitchFamily="34" charset="0"/>
                          <a:cs typeface="Segoe UI" pitchFamily="34" charset="0"/>
                        </a:rPr>
                        <a:t>51</a:t>
                      </a:r>
                      <a:r>
                        <a:rPr lang="id-ID" sz="1800" baseline="0" dirty="0">
                          <a:latin typeface="Segoe UI" pitchFamily="34" charset="0"/>
                          <a:ea typeface="Segoe UI" pitchFamily="34" charset="0"/>
                          <a:cs typeface="Segoe UI" pitchFamily="34" charset="0"/>
                        </a:rPr>
                        <a:t> – 60</a:t>
                      </a:r>
                      <a:endParaRPr lang="id-ID" sz="1800" dirty="0">
                        <a:latin typeface="Segoe UI" pitchFamily="34" charset="0"/>
                        <a:ea typeface="Segoe UI" pitchFamily="34" charset="0"/>
                        <a:cs typeface="Segoe UI" pitchFamily="34" charset="0"/>
                      </a:endParaRP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Kurang</a:t>
                      </a:r>
                    </a:p>
                  </a:txBody>
                  <a:tcPr marL="91433" marR="91433" marT="45733" marB="45733"/>
                </a:tc>
                <a:extLst>
                  <a:ext uri="{0D108BD9-81ED-4DB2-BD59-A6C34878D82A}">
                    <a16:rowId xmlns:a16="http://schemas.microsoft.com/office/drawing/2014/main" xmlns="" val="10004"/>
                  </a:ext>
                </a:extLst>
              </a:tr>
              <a:tr h="370946">
                <a:tc>
                  <a:txBody>
                    <a:bodyPr/>
                    <a:lstStyle/>
                    <a:p>
                      <a:pPr algn="ctr"/>
                      <a:r>
                        <a:rPr lang="id-ID" sz="1800" dirty="0">
                          <a:latin typeface="Segoe UI" pitchFamily="34" charset="0"/>
                          <a:ea typeface="Segoe UI" pitchFamily="34" charset="0"/>
                          <a:cs typeface="Segoe UI" pitchFamily="34" charset="0"/>
                        </a:rPr>
                        <a:t>5</a:t>
                      </a:r>
                    </a:p>
                  </a:txBody>
                  <a:tcPr marL="91433" marR="91433" marT="45733" marB="45733"/>
                </a:tc>
                <a:tc>
                  <a:txBody>
                    <a:bodyPr/>
                    <a:lstStyle/>
                    <a:p>
                      <a:r>
                        <a:rPr lang="id-ID" sz="1800" dirty="0">
                          <a:latin typeface="Segoe UI" pitchFamily="34" charset="0"/>
                          <a:ea typeface="Segoe UI" pitchFamily="34" charset="0"/>
                          <a:cs typeface="Segoe UI" pitchFamily="34" charset="0"/>
                        </a:rPr>
                        <a:t>50 – ke</a:t>
                      </a:r>
                      <a:r>
                        <a:rPr lang="id-ID" sz="1800" baseline="0" dirty="0">
                          <a:latin typeface="Segoe UI" pitchFamily="34" charset="0"/>
                          <a:ea typeface="Segoe UI" pitchFamily="34" charset="0"/>
                          <a:cs typeface="Segoe UI" pitchFamily="34" charset="0"/>
                        </a:rPr>
                        <a:t> bawah</a:t>
                      </a:r>
                      <a:endParaRPr lang="id-ID" sz="1800" dirty="0">
                        <a:latin typeface="Segoe UI" pitchFamily="34" charset="0"/>
                        <a:ea typeface="Segoe UI" pitchFamily="34" charset="0"/>
                        <a:cs typeface="Segoe UI" pitchFamily="34" charset="0"/>
                      </a:endParaRPr>
                    </a:p>
                  </a:txBody>
                  <a:tcPr marL="91433" marR="91433" marT="45733" marB="45733"/>
                </a:tc>
                <a:tc>
                  <a:txBody>
                    <a:bodyPr/>
                    <a:lstStyle/>
                    <a:p>
                      <a:pPr algn="ctr"/>
                      <a:r>
                        <a:rPr lang="id-ID" sz="1800" dirty="0">
                          <a:latin typeface="Segoe UI" pitchFamily="34" charset="0"/>
                          <a:ea typeface="Segoe UI" pitchFamily="34" charset="0"/>
                          <a:cs typeface="Segoe UI" pitchFamily="34" charset="0"/>
                        </a:rPr>
                        <a:t>Buruk </a:t>
                      </a:r>
                    </a:p>
                  </a:txBody>
                  <a:tcPr marL="91433" marR="91433" marT="45733" marB="45733"/>
                </a:tc>
                <a:extLst>
                  <a:ext uri="{0D108BD9-81ED-4DB2-BD59-A6C34878D82A}">
                    <a16:rowId xmlns:a16="http://schemas.microsoft.com/office/drawing/2014/main" xmlns="" val="10005"/>
                  </a:ext>
                </a:extLst>
              </a:tr>
            </a:tbl>
          </a:graphicData>
        </a:graphic>
      </p:graphicFrame>
      <p:sp>
        <p:nvSpPr>
          <p:cNvPr id="5" name="Rectangle 4"/>
          <p:cNvSpPr/>
          <p:nvPr/>
        </p:nvSpPr>
        <p:spPr>
          <a:xfrm>
            <a:off x="306482" y="1367135"/>
            <a:ext cx="8502237"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2800" b="1" i="0" u="none" strike="noStrike" kern="1200" cap="none" spc="50" normalizeH="0" baseline="0" noProof="0" dirty="0">
                <a:ln w="11430"/>
                <a:solidFill>
                  <a:srgbClr val="FF0000"/>
                </a:solidFill>
                <a:effectLst/>
                <a:uLnTx/>
                <a:uFillTx/>
                <a:latin typeface="Times New Roman" pitchFamily="18" charset="0"/>
                <a:ea typeface="ＭＳ Ｐゴシック" pitchFamily="34" charset="-128"/>
                <a:cs typeface="+mn-cs"/>
              </a:rPr>
              <a:t>Nilai PK = 60% x Nilai (SKP) + 40% x Nilai (PKP)</a:t>
            </a:r>
            <a:endParaRPr kumimoji="0" lang="en-US" sz="2800" b="1" i="0" u="none" strike="noStrike" kern="1200" cap="none" spc="50" normalizeH="0" baseline="0" noProof="0" dirty="0">
              <a:ln w="11430"/>
              <a:solidFill>
                <a:srgbClr val="FF0000"/>
              </a:solidFill>
              <a:effectLst/>
              <a:uLnTx/>
              <a:uFillTx/>
              <a:latin typeface="Times New Roman" pitchFamily="18" charset="0"/>
              <a:ea typeface="ＭＳ Ｐゴシック" pitchFamily="34" charset="-128"/>
              <a:cs typeface="+mn-cs"/>
            </a:endParaRPr>
          </a:p>
        </p:txBody>
      </p:sp>
      <p:sp>
        <p:nvSpPr>
          <p:cNvPr id="22563" name="TextBox 5"/>
          <p:cNvSpPr txBox="1">
            <a:spLocks noChangeArrowheads="1"/>
          </p:cNvSpPr>
          <p:nvPr/>
        </p:nvSpPr>
        <p:spPr bwMode="auto">
          <a:xfrm>
            <a:off x="2011363" y="2133600"/>
            <a:ext cx="1331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1" i="0" u="none" strike="noStrike" kern="1200" cap="none" spc="0" normalizeH="0" baseline="0" noProof="0" dirty="0">
                <a:ln>
                  <a:noFill/>
                </a:ln>
                <a:solidFill>
                  <a:srgbClr val="002060"/>
                </a:solidFill>
                <a:effectLst/>
                <a:uLnTx/>
                <a:uFillTx/>
                <a:latin typeface="Segoe UI" pitchFamily="34" charset="0"/>
                <a:ea typeface="ＭＳ Ｐゴシック" pitchFamily="34" charset="-128"/>
                <a:cs typeface="Segoe UI" pitchFamily="34" charset="0"/>
              </a:rPr>
              <a:t>Bobot SKP</a:t>
            </a:r>
          </a:p>
        </p:txBody>
      </p:sp>
      <p:sp>
        <p:nvSpPr>
          <p:cNvPr id="22564" name="TextBox 6"/>
          <p:cNvSpPr txBox="1">
            <a:spLocks noChangeArrowheads="1"/>
          </p:cNvSpPr>
          <p:nvPr/>
        </p:nvSpPr>
        <p:spPr bwMode="auto">
          <a:xfrm>
            <a:off x="5334000" y="2149475"/>
            <a:ext cx="1330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d-ID" sz="1800" b="1" i="0" u="none" strike="noStrike" kern="1200" cap="none" spc="0" normalizeH="0" baseline="0" noProof="0">
                <a:ln>
                  <a:noFill/>
                </a:ln>
                <a:solidFill>
                  <a:srgbClr val="002060"/>
                </a:solidFill>
                <a:effectLst/>
                <a:uLnTx/>
                <a:uFillTx/>
                <a:latin typeface="Segoe UI" pitchFamily="34" charset="0"/>
                <a:ea typeface="ＭＳ Ｐゴシック" pitchFamily="34" charset="-128"/>
                <a:cs typeface="Segoe UI" pitchFamily="34" charset="0"/>
              </a:rPr>
              <a:t>Bobot PKP</a:t>
            </a:r>
          </a:p>
        </p:txBody>
      </p:sp>
      <p:sp>
        <p:nvSpPr>
          <p:cNvPr id="22565" name="Up Arrow 9"/>
          <p:cNvSpPr>
            <a:spLocks noChangeArrowheads="1"/>
          </p:cNvSpPr>
          <p:nvPr/>
        </p:nvSpPr>
        <p:spPr bwMode="auto">
          <a:xfrm flipV="1">
            <a:off x="2422525" y="1889125"/>
            <a:ext cx="274638" cy="274638"/>
          </a:xfrm>
          <a:prstGeom prst="upArrow">
            <a:avLst>
              <a:gd name="adj1" fmla="val 50000"/>
              <a:gd name="adj2" fmla="val 50000"/>
            </a:avLst>
          </a:prstGeom>
          <a:solidFill>
            <a:srgbClr val="CC9900"/>
          </a:solidFill>
          <a:ln w="9525" algn="ctr">
            <a:solidFill>
              <a:srgbClr val="FFC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Times New Roman" pitchFamily="18" charset="0"/>
              <a:ea typeface="ＭＳ Ｐゴシック" pitchFamily="34" charset="-128"/>
              <a:cs typeface="+mn-cs"/>
            </a:endParaRPr>
          </a:p>
        </p:txBody>
      </p:sp>
      <p:sp>
        <p:nvSpPr>
          <p:cNvPr id="22566" name="Up Arrow 10"/>
          <p:cNvSpPr>
            <a:spLocks noChangeArrowheads="1"/>
          </p:cNvSpPr>
          <p:nvPr/>
        </p:nvSpPr>
        <p:spPr bwMode="auto">
          <a:xfrm flipV="1">
            <a:off x="5745163" y="1874838"/>
            <a:ext cx="274637" cy="274637"/>
          </a:xfrm>
          <a:prstGeom prst="upArrow">
            <a:avLst>
              <a:gd name="adj1" fmla="val 50000"/>
              <a:gd name="adj2" fmla="val 50000"/>
            </a:avLst>
          </a:prstGeom>
          <a:solidFill>
            <a:srgbClr val="CC9900"/>
          </a:solidFill>
          <a:ln w="9525" algn="ctr">
            <a:solidFill>
              <a:srgbClr val="FFC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srgbClr val="002060"/>
              </a:solidFill>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905078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B419C579-2D7F-4EF9-8F79-093BCAE2867A}"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46</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1082040" y="209601"/>
            <a:ext cx="6512511" cy="1143000"/>
          </a:xfrm>
        </p:spPr>
        <p:txBody>
          <a:bodyPr/>
          <a:lstStyle/>
          <a:p>
            <a:pPr marL="0" indent="0" algn="ctr" eaLnBrk="1" hangingPunct="1">
              <a:buNone/>
              <a:defRPr/>
            </a:pPr>
            <a:r>
              <a:rPr lang="id-ID" sz="44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SAN</a:t>
            </a:r>
            <a:r>
              <a:rPr lang="en-US" sz="44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K</a:t>
            </a:r>
            <a:r>
              <a:rPr lang="id-ID" sz="44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SI</a:t>
            </a:r>
            <a:r>
              <a:rPr lang="en-ID" sz="44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#1</a:t>
            </a:r>
            <a:endParaRPr lang="id-ID" sz="44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23555" name="Content Placeholder 2"/>
          <p:cNvSpPr>
            <a:spLocks noGrp="1"/>
          </p:cNvSpPr>
          <p:nvPr>
            <p:ph sz="quarter" idx="13"/>
          </p:nvPr>
        </p:nvSpPr>
        <p:spPr bwMode="auto">
          <a:xfrm>
            <a:off x="441325" y="12795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Wingdings" pitchFamily="2" charset="2"/>
              <a:buNone/>
            </a:pPr>
            <a:r>
              <a:rPr lang="id-ID" sz="2200" b="0" dirty="0">
                <a:latin typeface="Segoe UI" pitchFamily="34" charset="0"/>
                <a:cs typeface="Segoe UI" pitchFamily="34" charset="0"/>
              </a:rPr>
              <a:t>Diberikan kepada PNS yang tidak mencapai Sasaran Kerja yang ditetapkan </a:t>
            </a:r>
            <a:r>
              <a:rPr lang="id-ID" sz="2200" dirty="0">
                <a:solidFill>
                  <a:srgbClr val="FF0000"/>
                </a:solidFill>
                <a:latin typeface="Segoe UI" pitchFamily="34" charset="0"/>
                <a:cs typeface="Segoe UI" pitchFamily="34" charset="0"/>
              </a:rPr>
              <a:t>(Sesuai PP No 53 Tahun 2010)</a:t>
            </a:r>
          </a:p>
        </p:txBody>
      </p:sp>
      <p:sp>
        <p:nvSpPr>
          <p:cNvPr id="5" name="Round Diagonal Corner Rectangle 4"/>
          <p:cNvSpPr/>
          <p:nvPr/>
        </p:nvSpPr>
        <p:spPr bwMode="auto">
          <a:xfrm>
            <a:off x="502920" y="2407920"/>
            <a:ext cx="1158240" cy="3733800"/>
          </a:xfrm>
          <a:prstGeom prst="round2DiagRect">
            <a:avLst/>
          </a:prstGeom>
          <a:solidFill>
            <a:srgbClr val="FFCC99"/>
          </a:solidFill>
          <a:ln>
            <a:solidFill>
              <a:srgbClr val="FFCC99"/>
            </a:solidFill>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ve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d-ID" sz="3200" b="1" i="0" u="none" strike="noStrike" kern="1200" cap="none" spc="0" normalizeH="0" baseline="0" noProof="0" dirty="0">
                <a:ln>
                  <a:noFill/>
                </a:ln>
                <a:solidFill>
                  <a:srgbClr val="CC6600"/>
                </a:soli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rPr>
              <a:t>HUKUMAN DISIPLIN SEDANG</a:t>
            </a:r>
          </a:p>
        </p:txBody>
      </p:sp>
      <p:sp>
        <p:nvSpPr>
          <p:cNvPr id="6" name="Content Placeholder 2"/>
          <p:cNvSpPr txBox="1">
            <a:spLocks/>
          </p:cNvSpPr>
          <p:nvPr/>
        </p:nvSpPr>
        <p:spPr>
          <a:xfrm>
            <a:off x="2117725" y="2378075"/>
            <a:ext cx="6446838" cy="914400"/>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Apabila pencapaian sasaran kerja pada akhir tahun hanya mencapai 25% s.d. 50%.</a:t>
            </a:r>
            <a:endParaRPr kumimoji="0" lang="id-ID" sz="2200" b="1" i="0" u="none" strike="noStrike" kern="0" cap="none" spc="0" normalizeH="0" baseline="0" noProof="0" dirty="0">
              <a:ln>
                <a:noFill/>
              </a:ln>
              <a:solidFill>
                <a:srgbClr val="CC9900"/>
              </a:solidFill>
              <a:effectLst/>
              <a:uLnTx/>
              <a:uFillTx/>
              <a:latin typeface="Segoe UI" pitchFamily="34" charset="0"/>
              <a:ea typeface="Segoe UI" pitchFamily="34" charset="0"/>
              <a:cs typeface="Segoe UI" pitchFamily="34" charset="0"/>
            </a:endParaRPr>
          </a:p>
        </p:txBody>
      </p:sp>
      <p:sp>
        <p:nvSpPr>
          <p:cNvPr id="7" name="Content Placeholder 2"/>
          <p:cNvSpPr txBox="1">
            <a:spLocks/>
          </p:cNvSpPr>
          <p:nvPr/>
        </p:nvSpPr>
        <p:spPr>
          <a:xfrm>
            <a:off x="2117725" y="3200400"/>
            <a:ext cx="6446838" cy="2835275"/>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2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Berupa:</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penundaan kenaikan gaji berkala selama 1 (satu) tahun</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penundaan kenaikan pangkat selama 1 (satu) tahun</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penurunan pangkat setingkat lebih rendah selama 1 (satu) tahun</a:t>
            </a:r>
          </a:p>
        </p:txBody>
      </p:sp>
    </p:spTree>
    <p:extLst>
      <p:ext uri="{BB962C8B-B14F-4D97-AF65-F5344CB8AC3E}">
        <p14:creationId xmlns:p14="http://schemas.microsoft.com/office/powerpoint/2010/main" val="982089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7430F087-9B23-4FE6-B081-51F042FB7C5E}"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47</a:t>
            </a:fld>
            <a:endParaRPr kumimoji="0" lang="en-US" altLang="ko-KR" sz="1200" b="1" i="0" u="none" strike="noStrike" kern="1200" cap="none" spc="0" normalizeH="0" baseline="0" noProof="0" dirty="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1383857" y="450376"/>
            <a:ext cx="6512511" cy="847634"/>
          </a:xfrm>
        </p:spPr>
        <p:txBody>
          <a:bodyPr/>
          <a:lstStyle/>
          <a:p>
            <a:pPr marL="0" indent="0" algn="ctr" eaLnBrk="1" hangingPunct="1">
              <a:buNone/>
              <a:defRPr/>
            </a:pPr>
            <a:r>
              <a:rPr lang="id-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SAN</a:t>
            </a:r>
            <a:r>
              <a:rPr lang="en-US"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K</a:t>
            </a:r>
            <a:r>
              <a:rPr lang="id-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SI </a:t>
            </a:r>
            <a:r>
              <a:rPr lang="en-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#2</a:t>
            </a:r>
            <a:endParaRPr lang="id-ID" sz="4000" dirty="0">
              <a:solidFill>
                <a:srgbClr val="002060"/>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 name="Content Placeholder 2"/>
          <p:cNvSpPr txBox="1">
            <a:spLocks/>
          </p:cNvSpPr>
          <p:nvPr/>
        </p:nvSpPr>
        <p:spPr>
          <a:xfrm>
            <a:off x="1219200" y="1447800"/>
            <a:ext cx="7513638" cy="914400"/>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Apabila pencapaian sasaran kerja pada akhir tahun kurang dari 25%.</a:t>
            </a:r>
            <a:endParaRPr kumimoji="0" lang="id-ID" sz="2200" b="1" i="0" u="none" strike="noStrike" kern="0" cap="none" spc="0" normalizeH="0" baseline="0" noProof="0" dirty="0">
              <a:ln>
                <a:noFill/>
              </a:ln>
              <a:solidFill>
                <a:srgbClr val="CC9900"/>
              </a:solidFill>
              <a:effectLst/>
              <a:uLnTx/>
              <a:uFillTx/>
              <a:latin typeface="Segoe UI" pitchFamily="34" charset="0"/>
              <a:ea typeface="Segoe UI" pitchFamily="34" charset="0"/>
              <a:cs typeface="Segoe UI" pitchFamily="34" charset="0"/>
            </a:endParaRPr>
          </a:p>
        </p:txBody>
      </p:sp>
      <p:sp>
        <p:nvSpPr>
          <p:cNvPr id="7" name="Content Placeholder 2"/>
          <p:cNvSpPr txBox="1">
            <a:spLocks/>
          </p:cNvSpPr>
          <p:nvPr/>
        </p:nvSpPr>
        <p:spPr>
          <a:xfrm>
            <a:off x="1219200" y="2270126"/>
            <a:ext cx="7513638" cy="1769612"/>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
                <a:prstClr val="black"/>
              </a:buClr>
              <a:buSzTx/>
              <a:buFont typeface="Wingdings" pitchFamily="2" charset="2"/>
              <a:buNone/>
              <a:tabLst/>
              <a:defRPr/>
            </a:pPr>
            <a:r>
              <a:rPr kumimoji="0" lang="id-ID" sz="2200" b="1" i="0" u="none" strike="noStrike" kern="0" cap="none" spc="0" normalizeH="0" baseline="0" noProof="0" dirty="0">
                <a:ln>
                  <a:noFill/>
                </a:ln>
                <a:solidFill>
                  <a:srgbClr val="FF0000"/>
                </a:solidFill>
                <a:effectLst/>
                <a:uLnTx/>
                <a:uFillTx/>
                <a:latin typeface="Segoe UI" pitchFamily="34" charset="0"/>
                <a:ea typeface="Segoe UI" pitchFamily="34" charset="0"/>
                <a:cs typeface="Segoe UI" pitchFamily="34" charset="0"/>
              </a:rPr>
              <a:t>Berupa:</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Penurunan pangkat setingkat lebih rendah selama 3 (tiga) tahun</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Pemindahan dalam rangka penurunan pangkat setingkat lebih rendah</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Pembebasan dari jabatan</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Pembehentian dengan hormat tidak atas permintaan sendiri sebagai PNS</a:t>
            </a:r>
          </a:p>
          <a:p>
            <a:pPr marL="365125" marR="0" lvl="0" indent="-365125" algn="l" defTabSz="914400" rtl="0" eaLnBrk="1" fontAlgn="base" latinLnBrk="0" hangingPunct="1">
              <a:lnSpc>
                <a:spcPct val="100000"/>
              </a:lnSpc>
              <a:spcBef>
                <a:spcPct val="20000"/>
              </a:spcBef>
              <a:spcAft>
                <a:spcPct val="0"/>
              </a:spcAft>
              <a:buClr>
                <a:srgbClr val="B4DCFA">
                  <a:lumMod val="50000"/>
                </a:srgbClr>
              </a:buClr>
              <a:buSzTx/>
              <a:buFont typeface="Wingdings" pitchFamily="2" charset="2"/>
              <a:buChar char="q"/>
              <a:tabLst/>
              <a:defRPr/>
            </a:pPr>
            <a:r>
              <a:rPr kumimoji="0" lang="id-ID" sz="2200" b="0" i="0" u="none" strike="noStrike" kern="0" cap="none" spc="0" normalizeH="0" baseline="0" noProof="0" dirty="0">
                <a:ln>
                  <a:noFill/>
                </a:ln>
                <a:solidFill>
                  <a:srgbClr val="4E67C8"/>
                </a:solidFill>
                <a:effectLst/>
                <a:uLnTx/>
                <a:uFillTx/>
                <a:latin typeface="Segoe UI" pitchFamily="34" charset="0"/>
                <a:ea typeface="Segoe UI" pitchFamily="34" charset="0"/>
                <a:cs typeface="Segoe UI" pitchFamily="34" charset="0"/>
              </a:rPr>
              <a:t>Pemberhentian tidak dengan hormat sebagai PNS</a:t>
            </a:r>
          </a:p>
        </p:txBody>
      </p:sp>
      <p:sp>
        <p:nvSpPr>
          <p:cNvPr id="9" name="Rectangle 8"/>
          <p:cNvSpPr/>
          <p:nvPr/>
        </p:nvSpPr>
        <p:spPr>
          <a:xfrm rot="5400000">
            <a:off x="-1912619" y="3299464"/>
            <a:ext cx="4952997" cy="701040"/>
          </a:xfrm>
          <a:prstGeom prst="rect">
            <a:avLst/>
          </a:prstGeom>
          <a:noFill/>
        </p:spPr>
        <p:txBody>
          <a:bodyPr vert="vert" wrap="none">
            <a:prstTxWarp prst="textInflat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ＭＳ Ｐゴシック" pitchFamily="34" charset="-128"/>
                <a:cs typeface="+mn-cs"/>
              </a:rPr>
              <a:t>H</a:t>
            </a:r>
            <a:r>
              <a:rPr kumimoji="0" lang="id-ID" sz="5400" b="1" i="0" u="none" strike="noStrike" kern="1200" cap="none" spc="0" normalizeH="0" baseline="0" noProof="0"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ＭＳ Ｐゴシック" pitchFamily="34" charset="-128"/>
                <a:cs typeface="+mn-cs"/>
              </a:rPr>
              <a:t>ukuman Disiplin Berat</a:t>
            </a:r>
            <a:endParaRPr kumimoji="0" lang="en-US" sz="5400" b="1" i="0" u="none" strike="noStrike" kern="1200" cap="none" spc="0" normalizeH="0" baseline="0" noProof="0"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uLnTx/>
              <a:uFillTx/>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421362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88" y="1085279"/>
            <a:ext cx="4071937" cy="2308225"/>
          </a:xfrm>
          <a:prstGeom prst="rect">
            <a:avLst/>
          </a:prstGeom>
          <a:noFill/>
          <a:ln>
            <a:solidFill>
              <a:schemeClr val="tx1"/>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Nilai prestasi kerja dinyatakan dengan angka dan sebutan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endParaRP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265113" algn="l"/>
                <a:tab pos="1887538" algn="l"/>
                <a:tab pos="2152650" algn="l"/>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91  -  ke atas	:	Sangat Baik</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265113" algn="l"/>
                <a:tab pos="1887538" algn="l"/>
                <a:tab pos="2152650" algn="l"/>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76  -  90	:	Baik</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265113" algn="l"/>
                <a:tab pos="1887538" algn="l"/>
                <a:tab pos="2152650" algn="l"/>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61  -  75	:	Cukup</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265113" algn="l"/>
                <a:tab pos="1887538" algn="l"/>
                <a:tab pos="2152650" algn="l"/>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51  -   60	:	Kurang</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265113" algn="l"/>
                <a:tab pos="1887538" algn="l"/>
                <a:tab pos="2152650" algn="l"/>
              </a:tabLst>
              <a:defRPr/>
            </a:pPr>
            <a:r>
              <a:rPr kumimoji="0" lang="id-ID" sz="1800" b="0" i="0" u="none" strike="noStrike" kern="1200" cap="none" spc="0" normalizeH="0" baseline="0" noProof="0" dirty="0">
                <a:ln>
                  <a:noFill/>
                </a:ln>
                <a:solidFill>
                  <a:prstClr val="black"/>
                </a:solidFill>
                <a:effectLst/>
                <a:uLnTx/>
                <a:uFillTx/>
                <a:latin typeface="Calibri"/>
                <a:ea typeface="ＭＳ Ｐゴシック" pitchFamily="34" charset="-128"/>
                <a:cs typeface="Arial" charset="0"/>
              </a:rPr>
              <a:t>50 ke bawah	:	Buruk</a:t>
            </a:r>
          </a:p>
        </p:txBody>
      </p:sp>
      <p:sp>
        <p:nvSpPr>
          <p:cNvPr id="8" name="TextBox 7"/>
          <p:cNvSpPr txBox="1">
            <a:spLocks noChangeArrowheads="1"/>
          </p:cNvSpPr>
          <p:nvPr/>
        </p:nvSpPr>
        <p:spPr bwMode="auto">
          <a:xfrm>
            <a:off x="4643438" y="1103567"/>
            <a:ext cx="4143375" cy="646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Penilaian prestasi kerja PNS dilaksanakan oleh pejabat penilai sekali dalam 1 tahun</a:t>
            </a:r>
          </a:p>
        </p:txBody>
      </p:sp>
      <p:sp>
        <p:nvSpPr>
          <p:cNvPr id="10" name="TextBox 9"/>
          <p:cNvSpPr txBox="1">
            <a:spLocks noChangeArrowheads="1"/>
          </p:cNvSpPr>
          <p:nvPr/>
        </p:nvSpPr>
        <p:spPr bwMode="auto">
          <a:xfrm>
            <a:off x="4643438" y="2459165"/>
            <a:ext cx="4143375"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Dilakukan pada setiap akhir desember pada tahun yang bersangkutan dan paling lambat akhir januari tahun berikutnya</a:t>
            </a:r>
          </a:p>
        </p:txBody>
      </p:sp>
      <p:sp>
        <p:nvSpPr>
          <p:cNvPr id="12" name="TextBox 11"/>
          <p:cNvSpPr txBox="1">
            <a:spLocks noChangeArrowheads="1"/>
          </p:cNvSpPr>
          <p:nvPr/>
        </p:nvSpPr>
        <p:spPr bwMode="auto">
          <a:xfrm>
            <a:off x="313181" y="3686747"/>
            <a:ext cx="8473631" cy="1477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PENILAIAN PRESTASI KERJA DILAKUKAN DENGAN MENGGABUNGKAN ANTARA UNSUR SKP DAN PERILAKU KERJA DENGAN MENGGUNAKAN FORMULIR YANG TELAH DITENTUKAN (lampiran 1-g Perka BKN Nomor 1 Tahun 2013)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  NPK     =   (TOTAL SKP X 60%)  +  (TOTAL PK X 40%)</a:t>
            </a:r>
          </a:p>
        </p:txBody>
      </p:sp>
      <p:sp>
        <p:nvSpPr>
          <p:cNvPr id="14" name="TextBox 13"/>
          <p:cNvSpPr txBox="1">
            <a:spLocks noChangeArrowheads="1"/>
          </p:cNvSpPr>
          <p:nvPr/>
        </p:nvSpPr>
        <p:spPr bwMode="auto">
          <a:xfrm>
            <a:off x="285750" y="5352098"/>
            <a:ext cx="8501062"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Berdasarkan hasil penilaian prestasi kerja, maka pejabat penilai dapat memberikan rekomendasi kepada pejabat yang secara fungsional bertanggung jawab di bidang kepegawaian sebagai bahan pembinaan karier terhadap PNS yang dinilai, misanya  untuk diklat, penyegaran dalam bidang pekerjaan, sekolah, dan promosi, dsb.</a:t>
            </a:r>
          </a:p>
        </p:txBody>
      </p:sp>
      <p:sp>
        <p:nvSpPr>
          <p:cNvPr id="2" name="TextBox 1">
            <a:extLst>
              <a:ext uri="{FF2B5EF4-FFF2-40B4-BE49-F238E27FC236}">
                <a16:creationId xmlns:a16="http://schemas.microsoft.com/office/drawing/2014/main" xmlns="" id="{B8B1B25F-2CDB-4CFC-99E0-06E06600BD76}"/>
              </a:ext>
            </a:extLst>
          </p:cNvPr>
          <p:cNvSpPr txBox="1"/>
          <p:nvPr/>
        </p:nvSpPr>
        <p:spPr>
          <a:xfrm>
            <a:off x="2045143" y="359825"/>
            <a:ext cx="5009705" cy="461665"/>
          </a:xfrm>
          <a:prstGeom prst="rect">
            <a:avLst/>
          </a:prstGeom>
          <a:noFill/>
        </p:spPr>
        <p:txBody>
          <a:bodyPr wrap="none" rtlCol="0">
            <a:spAutoFit/>
          </a:bodyPr>
          <a:lstStyle/>
          <a:p>
            <a:r>
              <a:rPr lang="en-ID" sz="2400" b="1" dirty="0">
                <a:latin typeface="Arial" panose="020B0604020202020204" pitchFamily="34" charset="0"/>
                <a:cs typeface="Arial" panose="020B0604020202020204" pitchFamily="34" charset="0"/>
              </a:rPr>
              <a:t>PELAKSANAAN PENILAIAN SKP</a:t>
            </a:r>
          </a:p>
        </p:txBody>
      </p:sp>
    </p:spTree>
    <p:extLst>
      <p:ext uri="{BB962C8B-B14F-4D97-AF65-F5344CB8AC3E}">
        <p14:creationId xmlns:p14="http://schemas.microsoft.com/office/powerpoint/2010/main" val="2396689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88" y="1000125"/>
            <a:ext cx="3000375" cy="1071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a:spLocks noChangeArrowheads="1"/>
          </p:cNvSpPr>
          <p:nvPr/>
        </p:nvSpPr>
        <p:spPr bwMode="auto">
          <a:xfrm>
            <a:off x="428625" y="1071563"/>
            <a:ext cx="2857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Dalam hal PNS yang dinilai tidak menandatangani hasil penilaian prestasi kerja</a:t>
            </a:r>
          </a:p>
        </p:txBody>
      </p:sp>
      <p:sp>
        <p:nvSpPr>
          <p:cNvPr id="6" name="Rectangle 5"/>
          <p:cNvSpPr/>
          <p:nvPr/>
        </p:nvSpPr>
        <p:spPr>
          <a:xfrm>
            <a:off x="357188" y="2357438"/>
            <a:ext cx="3000375" cy="1071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a:spLocks noChangeArrowheads="1"/>
          </p:cNvSpPr>
          <p:nvPr/>
        </p:nvSpPr>
        <p:spPr bwMode="auto">
          <a:xfrm>
            <a:off x="428625" y="2428875"/>
            <a:ext cx="2857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Pejabat penilai tidak menan-datangani hasil penilaian prestasi kerja</a:t>
            </a:r>
          </a:p>
        </p:txBody>
      </p:sp>
      <p:sp>
        <p:nvSpPr>
          <p:cNvPr id="8" name="Rectangle 7"/>
          <p:cNvSpPr/>
          <p:nvPr/>
        </p:nvSpPr>
        <p:spPr>
          <a:xfrm>
            <a:off x="357188" y="3857625"/>
            <a:ext cx="3000375" cy="1357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a:spLocks noChangeArrowheads="1"/>
          </p:cNvSpPr>
          <p:nvPr/>
        </p:nvSpPr>
        <p:spPr bwMode="auto">
          <a:xfrm>
            <a:off x="428625" y="3929063"/>
            <a:ext cx="2857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PNS yang dinilai dan pejabat penilai tidak menanda-tangani hasil penilaian prestasi kerja</a:t>
            </a:r>
          </a:p>
        </p:txBody>
      </p:sp>
      <p:sp>
        <p:nvSpPr>
          <p:cNvPr id="10" name="Isosceles Triangle 9"/>
          <p:cNvSpPr/>
          <p:nvPr/>
        </p:nvSpPr>
        <p:spPr>
          <a:xfrm rot="5400000">
            <a:off x="1964531" y="2607469"/>
            <a:ext cx="4143375" cy="9286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p:cNvSpPr/>
          <p:nvPr/>
        </p:nvSpPr>
        <p:spPr>
          <a:xfrm>
            <a:off x="4714875" y="1643063"/>
            <a:ext cx="2857500" cy="27860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a:spLocks noChangeArrowheads="1"/>
          </p:cNvSpPr>
          <p:nvPr/>
        </p:nvSpPr>
        <p:spPr bwMode="auto">
          <a:xfrm>
            <a:off x="5072063" y="2286000"/>
            <a:ext cx="21431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18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HASIL PENILAIAN PRESTASI KERJA DITETAPKAN OLEH ATASAN PEJABAT PENILAI</a:t>
            </a:r>
          </a:p>
        </p:txBody>
      </p:sp>
    </p:spTree>
    <p:extLst>
      <p:ext uri="{BB962C8B-B14F-4D97-AF65-F5344CB8AC3E}">
        <p14:creationId xmlns:p14="http://schemas.microsoft.com/office/powerpoint/2010/main" val="1853641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0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273050"/>
            <a:ext cx="7910513" cy="863600"/>
          </a:xfrm>
        </p:spPr>
        <p:txBody>
          <a:bodyPr anchor="ctr"/>
          <a:lstStyle/>
          <a:p>
            <a:pPr algn="ctr" eaLnBrk="1" fontAlgn="auto" hangingPunct="1">
              <a:spcAft>
                <a:spcPts val="0"/>
              </a:spcAft>
              <a:buClr>
                <a:schemeClr val="accent6">
                  <a:lumMod val="75000"/>
                </a:schemeClr>
              </a:buClr>
              <a:buFont typeface="Georgia" pitchFamily="18" charset="0"/>
              <a:buNone/>
              <a:defRPr/>
            </a:pPr>
            <a:r>
              <a:rPr lang="en-US" sz="3600" dirty="0"/>
              <a:t>PENGERTIAN#1</a:t>
            </a:r>
            <a:endParaRPr lang="id-ID" sz="3600" dirty="0"/>
          </a:p>
        </p:txBody>
      </p:sp>
      <p:sp>
        <p:nvSpPr>
          <p:cNvPr id="3" name="Text Placeholder 2"/>
          <p:cNvSpPr>
            <a:spLocks noGrp="1"/>
          </p:cNvSpPr>
          <p:nvPr>
            <p:ph type="body" idx="1"/>
          </p:nvPr>
        </p:nvSpPr>
        <p:spPr>
          <a:xfrm>
            <a:off x="611188" y="1136650"/>
            <a:ext cx="7993062" cy="5492750"/>
          </a:xfrm>
        </p:spPr>
        <p:txBody>
          <a:bodyPr rtlCol="0" anchor="t">
            <a:noAutofit/>
          </a:bodyPr>
          <a:lstStyle/>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Pegawai</a:t>
            </a:r>
            <a:r>
              <a:rPr lang="en-US" sz="2400" b="1" dirty="0">
                <a:solidFill>
                  <a:schemeClr val="tx1"/>
                </a:solidFill>
              </a:rPr>
              <a:t> </a:t>
            </a:r>
            <a:r>
              <a:rPr lang="en-US" sz="2400" b="1" dirty="0" err="1">
                <a:solidFill>
                  <a:schemeClr val="tx1"/>
                </a:solidFill>
              </a:rPr>
              <a:t>Negeri</a:t>
            </a:r>
            <a:r>
              <a:rPr lang="en-US" sz="2400" b="1" dirty="0">
                <a:solidFill>
                  <a:schemeClr val="tx1"/>
                </a:solidFill>
              </a:rPr>
              <a:t> </a:t>
            </a:r>
            <a:r>
              <a:rPr lang="en-US" sz="2400" b="1" dirty="0" err="1">
                <a:solidFill>
                  <a:schemeClr val="tx1"/>
                </a:solidFill>
              </a:rPr>
              <a:t>Sipil</a:t>
            </a:r>
            <a:r>
              <a:rPr lang="en-US" sz="2400" b="1" dirty="0">
                <a:solidFill>
                  <a:schemeClr val="tx1"/>
                </a:solidFill>
              </a:rPr>
              <a:t> </a:t>
            </a:r>
            <a:r>
              <a:rPr lang="en-US" sz="2400" dirty="0">
                <a:solidFill>
                  <a:srgbClr val="002060"/>
                </a:solidFill>
              </a:rPr>
              <a:t>yang </a:t>
            </a:r>
            <a:r>
              <a:rPr lang="en-US" sz="2400" dirty="0" err="1">
                <a:solidFill>
                  <a:srgbClr val="002060"/>
                </a:solidFill>
              </a:rPr>
              <a:t>selanjutnya</a:t>
            </a:r>
            <a:r>
              <a:rPr lang="en-US" sz="2400" dirty="0">
                <a:solidFill>
                  <a:srgbClr val="002060"/>
                </a:solidFill>
              </a:rPr>
              <a:t> </a:t>
            </a:r>
            <a:r>
              <a:rPr lang="en-US" sz="2400" dirty="0" err="1">
                <a:solidFill>
                  <a:srgbClr val="002060"/>
                </a:solidFill>
              </a:rPr>
              <a:t>disingkat</a:t>
            </a:r>
            <a:r>
              <a:rPr lang="en-US" sz="2400" dirty="0">
                <a:solidFill>
                  <a:srgbClr val="002060"/>
                </a:solidFill>
              </a:rPr>
              <a:t> </a:t>
            </a:r>
            <a:r>
              <a:rPr lang="en-US" sz="2400" b="1" dirty="0">
                <a:solidFill>
                  <a:srgbClr val="FF0000"/>
                </a:solidFill>
              </a:rPr>
              <a:t>PNS</a:t>
            </a:r>
            <a:r>
              <a:rPr lang="en-US" sz="2400" dirty="0">
                <a:solidFill>
                  <a:srgbClr val="FF0000"/>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Pegawai</a:t>
            </a:r>
            <a:r>
              <a:rPr lang="en-US" sz="2400" dirty="0">
                <a:solidFill>
                  <a:srgbClr val="FF0000"/>
                </a:solidFill>
              </a:rPr>
              <a:t> </a:t>
            </a:r>
            <a:r>
              <a:rPr lang="en-US" sz="2400" dirty="0" err="1">
                <a:solidFill>
                  <a:srgbClr val="FF0000"/>
                </a:solidFill>
              </a:rPr>
              <a:t>Negeri</a:t>
            </a:r>
            <a:r>
              <a:rPr lang="en-US" sz="2400" dirty="0">
                <a:solidFill>
                  <a:srgbClr val="FF0000"/>
                </a:solidFill>
              </a:rPr>
              <a:t> </a:t>
            </a:r>
            <a:r>
              <a:rPr lang="en-US" sz="2400" dirty="0" err="1">
                <a:solidFill>
                  <a:srgbClr val="FF0000"/>
                </a:solidFill>
              </a:rPr>
              <a:t>Sipil</a:t>
            </a:r>
            <a:r>
              <a:rPr lang="en-US" sz="2400" dirty="0">
                <a:solidFill>
                  <a:srgbClr val="FF0000"/>
                </a:solidFill>
              </a:rPr>
              <a:t> </a:t>
            </a:r>
            <a:r>
              <a:rPr lang="en-US" sz="2400" dirty="0" err="1">
                <a:solidFill>
                  <a:srgbClr val="FF0000"/>
                </a:solidFill>
              </a:rPr>
              <a:t>sebagaimana</a:t>
            </a:r>
            <a:r>
              <a:rPr lang="en-US" sz="2400" dirty="0">
                <a:solidFill>
                  <a:srgbClr val="FF0000"/>
                </a:solidFill>
              </a:rPr>
              <a:t> </a:t>
            </a:r>
            <a:r>
              <a:rPr lang="en-US" sz="2400" dirty="0" err="1">
                <a:solidFill>
                  <a:srgbClr val="FF0000"/>
                </a:solidFill>
              </a:rPr>
              <a:t>dimaksudkan</a:t>
            </a:r>
            <a:r>
              <a:rPr lang="en-US" sz="2400" dirty="0">
                <a:solidFill>
                  <a:srgbClr val="FF0000"/>
                </a:solidFill>
              </a:rPr>
              <a:t> </a:t>
            </a:r>
            <a:r>
              <a:rPr lang="en-US" sz="2400" dirty="0" err="1">
                <a:solidFill>
                  <a:srgbClr val="FF0000"/>
                </a:solidFill>
              </a:rPr>
              <a:t>dalam</a:t>
            </a:r>
            <a:r>
              <a:rPr lang="en-US" sz="2400" dirty="0">
                <a:solidFill>
                  <a:srgbClr val="FF0000"/>
                </a:solidFill>
              </a:rPr>
              <a:t> </a:t>
            </a:r>
            <a:r>
              <a:rPr lang="en-US" sz="2400" dirty="0" err="1">
                <a:solidFill>
                  <a:srgbClr val="FF0000"/>
                </a:solidFill>
              </a:rPr>
              <a:t>peraturan</a:t>
            </a:r>
            <a:r>
              <a:rPr lang="en-US" sz="2400" dirty="0">
                <a:solidFill>
                  <a:srgbClr val="FF0000"/>
                </a:solidFill>
              </a:rPr>
              <a:t> </a:t>
            </a:r>
            <a:r>
              <a:rPr lang="en-US" sz="2400" dirty="0" err="1">
                <a:solidFill>
                  <a:srgbClr val="FF0000"/>
                </a:solidFill>
              </a:rPr>
              <a:t>perundang-undangan</a:t>
            </a:r>
            <a:r>
              <a:rPr lang="en-US" sz="2400" dirty="0">
                <a:solidFill>
                  <a:srgbClr val="002060"/>
                </a:solidFill>
              </a:rPr>
              <a:t>.</a:t>
            </a: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Penilaian</a:t>
            </a:r>
            <a:r>
              <a:rPr lang="en-US" sz="2400" b="1" dirty="0">
                <a:solidFill>
                  <a:schemeClr val="tx1"/>
                </a:solidFill>
              </a:rPr>
              <a:t> </a:t>
            </a:r>
            <a:r>
              <a:rPr lang="en-US" sz="2400" b="1" dirty="0" err="1">
                <a:solidFill>
                  <a:schemeClr val="tx1"/>
                </a:solidFill>
              </a:rPr>
              <a:t>prestasi</a:t>
            </a:r>
            <a:r>
              <a:rPr lang="en-US" sz="2400" b="1" dirty="0">
                <a:solidFill>
                  <a:schemeClr val="tx1"/>
                </a:solidFill>
              </a:rPr>
              <a:t> </a:t>
            </a:r>
            <a:r>
              <a:rPr lang="en-US" sz="2400" b="1" dirty="0" err="1">
                <a:solidFill>
                  <a:schemeClr val="tx1"/>
                </a:solidFill>
              </a:rPr>
              <a:t>kerja</a:t>
            </a:r>
            <a:r>
              <a:rPr lang="en-US" sz="2400" b="1" dirty="0">
                <a:solidFill>
                  <a:schemeClr val="tx1"/>
                </a:solidFill>
              </a:rPr>
              <a:t> PNS </a:t>
            </a:r>
            <a:r>
              <a:rPr lang="en-US" sz="2400" dirty="0" err="1">
                <a:solidFill>
                  <a:srgbClr val="002060"/>
                </a:solidFill>
              </a:rPr>
              <a:t>adalah</a:t>
            </a:r>
            <a:r>
              <a:rPr lang="en-US" sz="2400" dirty="0">
                <a:solidFill>
                  <a:srgbClr val="002060"/>
                </a:solidFill>
              </a:rPr>
              <a:t> </a:t>
            </a:r>
            <a:r>
              <a:rPr lang="en-US" sz="2400" dirty="0" err="1">
                <a:solidFill>
                  <a:srgbClr val="002060"/>
                </a:solidFill>
              </a:rPr>
              <a:t>suatu</a:t>
            </a:r>
            <a:r>
              <a:rPr lang="en-US" sz="2400" dirty="0">
                <a:solidFill>
                  <a:srgbClr val="002060"/>
                </a:solidFill>
              </a:rPr>
              <a:t> proses </a:t>
            </a:r>
            <a:r>
              <a:rPr lang="en-US" sz="2400" dirty="0" err="1">
                <a:solidFill>
                  <a:srgbClr val="002060"/>
                </a:solidFill>
              </a:rPr>
              <a:t>penilaian</a:t>
            </a:r>
            <a:r>
              <a:rPr lang="en-US" sz="2400" dirty="0">
                <a:solidFill>
                  <a:srgbClr val="002060"/>
                </a:solidFill>
              </a:rPr>
              <a:t> </a:t>
            </a:r>
            <a:r>
              <a:rPr lang="en-US" sz="2400" dirty="0" err="1">
                <a:solidFill>
                  <a:srgbClr val="002060"/>
                </a:solidFill>
              </a:rPr>
              <a:t>secara</a:t>
            </a:r>
            <a:r>
              <a:rPr lang="en-US" sz="2400" dirty="0">
                <a:solidFill>
                  <a:srgbClr val="002060"/>
                </a:solidFill>
              </a:rPr>
              <a:t> </a:t>
            </a:r>
            <a:r>
              <a:rPr lang="en-US" sz="2400" dirty="0" err="1">
                <a:solidFill>
                  <a:srgbClr val="002060"/>
                </a:solidFill>
              </a:rPr>
              <a:t>sistematis</a:t>
            </a:r>
            <a:r>
              <a:rPr lang="en-US" sz="2400" dirty="0">
                <a:solidFill>
                  <a:srgbClr val="002060"/>
                </a:solidFill>
              </a:rPr>
              <a:t> yang </a:t>
            </a:r>
            <a:r>
              <a:rPr lang="en-US" sz="2400" dirty="0" err="1">
                <a:solidFill>
                  <a:srgbClr val="002060"/>
                </a:solidFill>
              </a:rPr>
              <a:t>dilakukan</a:t>
            </a:r>
            <a:r>
              <a:rPr lang="en-US" sz="2400" dirty="0">
                <a:solidFill>
                  <a:srgbClr val="002060"/>
                </a:solidFill>
              </a:rPr>
              <a:t> </a:t>
            </a:r>
            <a:r>
              <a:rPr lang="en-US" sz="2400" dirty="0" err="1">
                <a:solidFill>
                  <a:srgbClr val="002060"/>
                </a:solidFill>
              </a:rPr>
              <a:t>oleh</a:t>
            </a:r>
            <a:r>
              <a:rPr lang="en-US" sz="2400" dirty="0">
                <a:solidFill>
                  <a:srgbClr val="002060"/>
                </a:solidFill>
              </a:rPr>
              <a:t> </a:t>
            </a:r>
            <a:r>
              <a:rPr lang="en-US" sz="2400" dirty="0" err="1">
                <a:solidFill>
                  <a:srgbClr val="002060"/>
                </a:solidFill>
              </a:rPr>
              <a:t>pejabat</a:t>
            </a:r>
            <a:r>
              <a:rPr lang="en-US" sz="2400" dirty="0">
                <a:solidFill>
                  <a:srgbClr val="002060"/>
                </a:solidFill>
              </a:rPr>
              <a:t> </a:t>
            </a:r>
            <a:r>
              <a:rPr lang="en-US" sz="2400" dirty="0" err="1">
                <a:solidFill>
                  <a:srgbClr val="002060"/>
                </a:solidFill>
              </a:rPr>
              <a:t>penilai</a:t>
            </a:r>
            <a:r>
              <a:rPr lang="en-US" sz="2400" dirty="0">
                <a:solidFill>
                  <a:srgbClr val="002060"/>
                </a:solidFill>
              </a:rPr>
              <a:t> </a:t>
            </a:r>
            <a:r>
              <a:rPr lang="en-US" sz="2400" dirty="0" err="1">
                <a:solidFill>
                  <a:srgbClr val="002060"/>
                </a:solidFill>
              </a:rPr>
              <a:t>terhadap</a:t>
            </a:r>
            <a:r>
              <a:rPr lang="en-US" sz="2400" dirty="0">
                <a:solidFill>
                  <a:srgbClr val="002060"/>
                </a:solidFill>
              </a:rPr>
              <a:t> </a:t>
            </a:r>
            <a:r>
              <a:rPr lang="en-US" sz="2400" dirty="0" err="1">
                <a:solidFill>
                  <a:srgbClr val="FF0000"/>
                </a:solidFill>
              </a:rPr>
              <a:t>sasaran</a:t>
            </a:r>
            <a:r>
              <a:rPr lang="en-US" sz="2400" dirty="0">
                <a:solidFill>
                  <a:srgbClr val="FF0000"/>
                </a:solidFill>
              </a:rPr>
              <a:t> </a:t>
            </a:r>
            <a:r>
              <a:rPr lang="en-US" sz="2400" dirty="0" err="1">
                <a:solidFill>
                  <a:srgbClr val="FF0000"/>
                </a:solidFill>
              </a:rPr>
              <a:t>kerja</a:t>
            </a:r>
            <a:r>
              <a:rPr lang="en-US" sz="2400" dirty="0">
                <a:solidFill>
                  <a:srgbClr val="FF0000"/>
                </a:solidFill>
              </a:rPr>
              <a:t> </a:t>
            </a:r>
            <a:r>
              <a:rPr lang="en-US" sz="2400" dirty="0" err="1">
                <a:solidFill>
                  <a:srgbClr val="FF0000"/>
                </a:solidFill>
              </a:rPr>
              <a:t>pegawai</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perilaku</a:t>
            </a:r>
            <a:r>
              <a:rPr lang="en-US" sz="2400" dirty="0">
                <a:solidFill>
                  <a:srgbClr val="FF0000"/>
                </a:solidFill>
              </a:rPr>
              <a:t> </a:t>
            </a:r>
            <a:r>
              <a:rPr lang="en-US" sz="2400" dirty="0" err="1">
                <a:solidFill>
                  <a:srgbClr val="FF0000"/>
                </a:solidFill>
              </a:rPr>
              <a:t>kerja</a:t>
            </a:r>
            <a:r>
              <a:rPr lang="en-US" sz="2400" dirty="0">
                <a:solidFill>
                  <a:srgbClr val="FF0000"/>
                </a:solidFill>
              </a:rPr>
              <a:t> PNS</a:t>
            </a:r>
            <a:r>
              <a:rPr lang="en-US" sz="2400" dirty="0">
                <a:solidFill>
                  <a:srgbClr val="002060"/>
                </a:solidFill>
              </a:rPr>
              <a:t>.</a:t>
            </a:r>
            <a:endParaRPr lang="id-ID" sz="2400" dirty="0">
              <a:solidFill>
                <a:srgbClr val="002060"/>
              </a:solidFill>
            </a:endParaRP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Prestasi</a:t>
            </a:r>
            <a:r>
              <a:rPr lang="en-US" sz="2400" b="1" dirty="0">
                <a:solidFill>
                  <a:schemeClr val="tx1"/>
                </a:solidFill>
              </a:rPr>
              <a:t> </a:t>
            </a:r>
            <a:r>
              <a:rPr lang="en-US" sz="2400" b="1" dirty="0" err="1">
                <a:solidFill>
                  <a:schemeClr val="tx1"/>
                </a:solidFill>
              </a:rPr>
              <a:t>kerja</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hasil</a:t>
            </a:r>
            <a:r>
              <a:rPr lang="en-US" sz="2400" dirty="0">
                <a:solidFill>
                  <a:srgbClr val="FF0000"/>
                </a:solidFill>
              </a:rPr>
              <a:t> </a:t>
            </a:r>
            <a:r>
              <a:rPr lang="en-US" sz="2400" dirty="0" err="1">
                <a:solidFill>
                  <a:srgbClr val="FF0000"/>
                </a:solidFill>
              </a:rPr>
              <a:t>kerja</a:t>
            </a:r>
            <a:r>
              <a:rPr lang="en-US" sz="2400" dirty="0">
                <a:solidFill>
                  <a:srgbClr val="FF0000"/>
                </a:solidFill>
              </a:rPr>
              <a:t> yang </a:t>
            </a:r>
            <a:r>
              <a:rPr lang="en-US" sz="2400" dirty="0" err="1">
                <a:solidFill>
                  <a:srgbClr val="FF0000"/>
                </a:solidFill>
              </a:rPr>
              <a:t>dicapai</a:t>
            </a:r>
            <a:r>
              <a:rPr lang="en-US" sz="2400" dirty="0">
                <a:solidFill>
                  <a:srgbClr val="FF0000"/>
                </a:solidFill>
              </a:rPr>
              <a:t> </a:t>
            </a:r>
            <a:r>
              <a:rPr lang="en-US" sz="2400" dirty="0" err="1">
                <a:solidFill>
                  <a:srgbClr val="FF0000"/>
                </a:solidFill>
              </a:rPr>
              <a:t>oleh</a:t>
            </a:r>
            <a:r>
              <a:rPr lang="en-US" sz="2400" dirty="0">
                <a:solidFill>
                  <a:srgbClr val="FF0000"/>
                </a:solidFill>
              </a:rPr>
              <a:t> </a:t>
            </a:r>
            <a:r>
              <a:rPr lang="en-US" sz="2400" dirty="0" err="1">
                <a:solidFill>
                  <a:srgbClr val="FF0000"/>
                </a:solidFill>
              </a:rPr>
              <a:t>setiap</a:t>
            </a:r>
            <a:r>
              <a:rPr lang="en-US" sz="2400" dirty="0">
                <a:solidFill>
                  <a:srgbClr val="FF0000"/>
                </a:solidFill>
              </a:rPr>
              <a:t> PNS</a:t>
            </a:r>
            <a:r>
              <a:rPr lang="en-US" sz="2400" dirty="0">
                <a:solidFill>
                  <a:srgbClr val="002060"/>
                </a:solidFill>
              </a:rPr>
              <a:t> </a:t>
            </a:r>
            <a:r>
              <a:rPr lang="en-US" sz="2400" dirty="0" err="1">
                <a:solidFill>
                  <a:srgbClr val="002060"/>
                </a:solidFill>
              </a:rPr>
              <a:t>pada</a:t>
            </a:r>
            <a:r>
              <a:rPr lang="en-US" sz="2400" dirty="0">
                <a:solidFill>
                  <a:srgbClr val="002060"/>
                </a:solidFill>
              </a:rPr>
              <a:t> </a:t>
            </a:r>
            <a:r>
              <a:rPr lang="en-US" sz="2400" dirty="0" err="1">
                <a:solidFill>
                  <a:srgbClr val="002060"/>
                </a:solidFill>
              </a:rPr>
              <a:t>satuan</a:t>
            </a:r>
            <a:r>
              <a:rPr lang="en-US" sz="2400" dirty="0">
                <a:solidFill>
                  <a:srgbClr val="002060"/>
                </a:solidFill>
              </a:rPr>
              <a:t> </a:t>
            </a:r>
            <a:r>
              <a:rPr lang="en-US" sz="2400" dirty="0" err="1">
                <a:solidFill>
                  <a:srgbClr val="002060"/>
                </a:solidFill>
              </a:rPr>
              <a:t>organisasi</a:t>
            </a:r>
            <a:r>
              <a:rPr lang="en-US" sz="2400" dirty="0">
                <a:solidFill>
                  <a:srgbClr val="002060"/>
                </a:solidFill>
              </a:rPr>
              <a:t> </a:t>
            </a:r>
            <a:r>
              <a:rPr lang="en-US" sz="2400" dirty="0" err="1">
                <a:solidFill>
                  <a:srgbClr val="002060"/>
                </a:solidFill>
              </a:rPr>
              <a:t>sesuai</a:t>
            </a:r>
            <a:r>
              <a:rPr lang="en-US" sz="2400" dirty="0">
                <a:solidFill>
                  <a:srgbClr val="002060"/>
                </a:solidFill>
              </a:rPr>
              <a:t> </a:t>
            </a:r>
            <a:r>
              <a:rPr lang="en-US" sz="2400" dirty="0" err="1">
                <a:solidFill>
                  <a:srgbClr val="002060"/>
                </a:solidFill>
              </a:rPr>
              <a:t>dengan</a:t>
            </a:r>
            <a:r>
              <a:rPr lang="en-US" sz="2400" dirty="0">
                <a:solidFill>
                  <a:srgbClr val="002060"/>
                </a:solidFill>
              </a:rPr>
              <a:t> </a:t>
            </a:r>
            <a:r>
              <a:rPr lang="en-US" sz="2400" dirty="0" err="1">
                <a:solidFill>
                  <a:srgbClr val="002060"/>
                </a:solidFill>
              </a:rPr>
              <a:t>sasaran</a:t>
            </a:r>
            <a:r>
              <a:rPr lang="en-US" sz="2400" dirty="0">
                <a:solidFill>
                  <a:srgbClr val="002060"/>
                </a:solidFill>
              </a:rPr>
              <a:t> </a:t>
            </a:r>
            <a:r>
              <a:rPr lang="en-US" sz="2400" dirty="0" err="1">
                <a:solidFill>
                  <a:srgbClr val="002060"/>
                </a:solidFill>
              </a:rPr>
              <a:t>kerja</a:t>
            </a:r>
            <a:r>
              <a:rPr lang="en-US" sz="2400" dirty="0">
                <a:solidFill>
                  <a:srgbClr val="002060"/>
                </a:solidFill>
              </a:rPr>
              <a:t> </a:t>
            </a:r>
            <a:r>
              <a:rPr lang="en-US" sz="2400" dirty="0" err="1">
                <a:solidFill>
                  <a:srgbClr val="002060"/>
                </a:solidFill>
              </a:rPr>
              <a:t>pegawai</a:t>
            </a:r>
            <a:r>
              <a:rPr lang="en-US" sz="2400" dirty="0">
                <a:solidFill>
                  <a:srgbClr val="002060"/>
                </a:solidFill>
              </a:rPr>
              <a:t> </a:t>
            </a:r>
            <a:r>
              <a:rPr lang="en-US" sz="2400" dirty="0" err="1">
                <a:solidFill>
                  <a:srgbClr val="002060"/>
                </a:solidFill>
              </a:rPr>
              <a:t>dan</a:t>
            </a:r>
            <a:r>
              <a:rPr lang="en-US" sz="2400" dirty="0">
                <a:solidFill>
                  <a:srgbClr val="002060"/>
                </a:solidFill>
              </a:rPr>
              <a:t> </a:t>
            </a:r>
            <a:r>
              <a:rPr lang="en-US" sz="2400" dirty="0" err="1">
                <a:solidFill>
                  <a:srgbClr val="002060"/>
                </a:solidFill>
              </a:rPr>
              <a:t>perilaku</a:t>
            </a:r>
            <a:r>
              <a:rPr lang="en-US" sz="2400" dirty="0">
                <a:solidFill>
                  <a:srgbClr val="002060"/>
                </a:solidFill>
              </a:rPr>
              <a:t> </a:t>
            </a:r>
            <a:r>
              <a:rPr lang="en-US" sz="2400" dirty="0" err="1">
                <a:solidFill>
                  <a:srgbClr val="002060"/>
                </a:solidFill>
              </a:rPr>
              <a:t>kerja</a:t>
            </a:r>
            <a:r>
              <a:rPr lang="en-US" sz="2400" dirty="0">
                <a:solidFill>
                  <a:srgbClr val="002060"/>
                </a:solidFill>
              </a:rPr>
              <a:t>.</a:t>
            </a:r>
            <a:endParaRPr lang="id-ID" sz="2400" dirty="0">
              <a:solidFill>
                <a:srgbClr val="002060"/>
              </a:solidFill>
            </a:endParaRP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Sasaran</a:t>
            </a:r>
            <a:r>
              <a:rPr lang="en-US" sz="2400" b="1" dirty="0">
                <a:solidFill>
                  <a:schemeClr val="tx1"/>
                </a:solidFill>
              </a:rPr>
              <a:t> </a:t>
            </a:r>
            <a:r>
              <a:rPr lang="en-US" sz="2400" b="1" dirty="0" err="1">
                <a:solidFill>
                  <a:schemeClr val="tx1"/>
                </a:solidFill>
              </a:rPr>
              <a:t>Kerja</a:t>
            </a:r>
            <a:r>
              <a:rPr lang="en-US" sz="2400" b="1" dirty="0">
                <a:solidFill>
                  <a:schemeClr val="tx1"/>
                </a:solidFill>
              </a:rPr>
              <a:t> </a:t>
            </a:r>
            <a:r>
              <a:rPr lang="en-US" sz="2400" b="1" dirty="0" err="1">
                <a:solidFill>
                  <a:srgbClr val="002060"/>
                </a:solidFill>
              </a:rPr>
              <a:t>Pegawai</a:t>
            </a:r>
            <a:r>
              <a:rPr lang="en-US" sz="2400" b="1" dirty="0">
                <a:solidFill>
                  <a:srgbClr val="002060"/>
                </a:solidFill>
              </a:rPr>
              <a:t> </a:t>
            </a:r>
            <a:r>
              <a:rPr lang="en-US" sz="2400" dirty="0">
                <a:solidFill>
                  <a:srgbClr val="002060"/>
                </a:solidFill>
              </a:rPr>
              <a:t>yang </a:t>
            </a:r>
            <a:r>
              <a:rPr lang="en-US" sz="2400" dirty="0" err="1">
                <a:solidFill>
                  <a:srgbClr val="002060"/>
                </a:solidFill>
              </a:rPr>
              <a:t>selanjutnya</a:t>
            </a:r>
            <a:r>
              <a:rPr lang="en-US" sz="2400" dirty="0">
                <a:solidFill>
                  <a:srgbClr val="002060"/>
                </a:solidFill>
              </a:rPr>
              <a:t> </a:t>
            </a:r>
            <a:r>
              <a:rPr lang="en-US" sz="2400" dirty="0" err="1">
                <a:solidFill>
                  <a:srgbClr val="002060"/>
                </a:solidFill>
              </a:rPr>
              <a:t>disingkat</a:t>
            </a:r>
            <a:r>
              <a:rPr lang="en-US" sz="2400" dirty="0">
                <a:solidFill>
                  <a:srgbClr val="002060"/>
                </a:solidFill>
              </a:rPr>
              <a:t> </a:t>
            </a:r>
            <a:r>
              <a:rPr lang="en-US" sz="2400" dirty="0">
                <a:solidFill>
                  <a:srgbClr val="FF0000"/>
                </a:solidFill>
              </a:rPr>
              <a:t>SKP </a:t>
            </a:r>
            <a:r>
              <a:rPr lang="en-US" sz="2400" dirty="0" err="1">
                <a:solidFill>
                  <a:srgbClr val="002060"/>
                </a:solidFill>
              </a:rPr>
              <a:t>adalah</a:t>
            </a:r>
            <a:r>
              <a:rPr lang="en-US" sz="2400" dirty="0">
                <a:solidFill>
                  <a:srgbClr val="002060"/>
                </a:solidFill>
              </a:rPr>
              <a:t> </a:t>
            </a:r>
            <a:r>
              <a:rPr lang="en-US" sz="2400" dirty="0" err="1">
                <a:solidFill>
                  <a:srgbClr val="FF0000"/>
                </a:solidFill>
              </a:rPr>
              <a:t>rencana</a:t>
            </a:r>
            <a:r>
              <a:rPr lang="en-US" sz="2400" dirty="0">
                <a:solidFill>
                  <a:srgbClr val="FF0000"/>
                </a:solidFill>
              </a:rPr>
              <a:t> </a:t>
            </a:r>
            <a:r>
              <a:rPr lang="en-US" sz="2400" dirty="0" err="1">
                <a:solidFill>
                  <a:srgbClr val="FF0000"/>
                </a:solidFill>
              </a:rPr>
              <a:t>kerja</a:t>
            </a:r>
            <a:r>
              <a:rPr lang="en-US" sz="2400" dirty="0">
                <a:solidFill>
                  <a:srgbClr val="FF0000"/>
                </a:solidFill>
              </a:rPr>
              <a:t> </a:t>
            </a:r>
            <a:r>
              <a:rPr lang="en-US" sz="2400" dirty="0" err="1">
                <a:solidFill>
                  <a:srgbClr val="FF0000"/>
                </a:solidFill>
              </a:rPr>
              <a:t>dan</a:t>
            </a:r>
            <a:r>
              <a:rPr lang="en-US" sz="2400" dirty="0">
                <a:solidFill>
                  <a:srgbClr val="FF0000"/>
                </a:solidFill>
              </a:rPr>
              <a:t> target </a:t>
            </a:r>
            <a:r>
              <a:rPr lang="en-US" sz="2400" dirty="0">
                <a:solidFill>
                  <a:srgbClr val="002060"/>
                </a:solidFill>
              </a:rPr>
              <a:t>yang </a:t>
            </a:r>
            <a:r>
              <a:rPr lang="en-US" sz="2400" dirty="0" err="1">
                <a:solidFill>
                  <a:srgbClr val="002060"/>
                </a:solidFill>
              </a:rPr>
              <a:t>akan</a:t>
            </a:r>
            <a:r>
              <a:rPr lang="en-US" sz="2400" dirty="0">
                <a:solidFill>
                  <a:srgbClr val="002060"/>
                </a:solidFill>
              </a:rPr>
              <a:t> </a:t>
            </a:r>
            <a:r>
              <a:rPr lang="en-US" sz="2400" dirty="0" err="1">
                <a:solidFill>
                  <a:srgbClr val="002060"/>
                </a:solidFill>
              </a:rPr>
              <a:t>dicapai</a:t>
            </a:r>
            <a:r>
              <a:rPr lang="en-US" sz="2400" dirty="0">
                <a:solidFill>
                  <a:srgbClr val="002060"/>
                </a:solidFill>
              </a:rPr>
              <a:t> </a:t>
            </a:r>
            <a:r>
              <a:rPr lang="en-US" sz="2400" dirty="0" err="1">
                <a:solidFill>
                  <a:srgbClr val="002060"/>
                </a:solidFill>
              </a:rPr>
              <a:t>oleh</a:t>
            </a:r>
            <a:r>
              <a:rPr lang="en-US" sz="2400" dirty="0">
                <a:solidFill>
                  <a:srgbClr val="002060"/>
                </a:solidFill>
              </a:rPr>
              <a:t> </a:t>
            </a:r>
            <a:r>
              <a:rPr lang="en-US" sz="2400" dirty="0" err="1">
                <a:solidFill>
                  <a:srgbClr val="002060"/>
                </a:solidFill>
              </a:rPr>
              <a:t>seorang</a:t>
            </a:r>
            <a:r>
              <a:rPr lang="en-US" sz="2400" dirty="0">
                <a:solidFill>
                  <a:srgbClr val="002060"/>
                </a:solidFill>
              </a:rPr>
              <a:t> PNS.</a:t>
            </a:r>
            <a:endParaRPr lang="id-ID" sz="2400" dirty="0">
              <a:solidFill>
                <a:srgbClr val="002060"/>
              </a:solidFill>
            </a:endParaRP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a:solidFill>
                  <a:schemeClr val="tx1"/>
                </a:solidFill>
              </a:rPr>
              <a:t>Target</a:t>
            </a:r>
            <a:r>
              <a:rPr lang="en-US" sz="2400" dirty="0">
                <a:solidFill>
                  <a:srgbClr val="FF0000"/>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jumlah</a:t>
            </a:r>
            <a:r>
              <a:rPr lang="en-US" sz="2400" dirty="0">
                <a:solidFill>
                  <a:srgbClr val="FF0000"/>
                </a:solidFill>
              </a:rPr>
              <a:t> </a:t>
            </a:r>
            <a:r>
              <a:rPr lang="en-US" sz="2400" dirty="0" err="1">
                <a:solidFill>
                  <a:srgbClr val="FF0000"/>
                </a:solidFill>
              </a:rPr>
              <a:t>beban</a:t>
            </a:r>
            <a:r>
              <a:rPr lang="en-US" sz="2400" dirty="0">
                <a:solidFill>
                  <a:srgbClr val="FF0000"/>
                </a:solidFill>
              </a:rPr>
              <a:t> </a:t>
            </a:r>
            <a:r>
              <a:rPr lang="en-US" sz="2400" dirty="0" err="1">
                <a:solidFill>
                  <a:srgbClr val="FF0000"/>
                </a:solidFill>
              </a:rPr>
              <a:t>kerja</a:t>
            </a:r>
            <a:r>
              <a:rPr lang="en-US" sz="2400" dirty="0">
                <a:solidFill>
                  <a:srgbClr val="FF0000"/>
                </a:solidFill>
              </a:rPr>
              <a:t> yang </a:t>
            </a:r>
            <a:r>
              <a:rPr lang="en-US" sz="2400" dirty="0" err="1">
                <a:solidFill>
                  <a:srgbClr val="FF0000"/>
                </a:solidFill>
              </a:rPr>
              <a:t>akan</a:t>
            </a:r>
            <a:r>
              <a:rPr lang="en-US" sz="2400" dirty="0">
                <a:solidFill>
                  <a:srgbClr val="FF0000"/>
                </a:solidFill>
              </a:rPr>
              <a:t> </a:t>
            </a:r>
            <a:r>
              <a:rPr lang="en-US" sz="2400" dirty="0" err="1">
                <a:solidFill>
                  <a:srgbClr val="FF0000"/>
                </a:solidFill>
              </a:rPr>
              <a:t>dicapai</a:t>
            </a:r>
            <a:r>
              <a:rPr lang="en-US" sz="2400" dirty="0">
                <a:solidFill>
                  <a:srgbClr val="FF0000"/>
                </a:solidFill>
              </a:rPr>
              <a:t> </a:t>
            </a:r>
            <a:r>
              <a:rPr lang="en-US" sz="2400" dirty="0" err="1">
                <a:solidFill>
                  <a:srgbClr val="002060"/>
                </a:solidFill>
              </a:rPr>
              <a:t>dari</a:t>
            </a:r>
            <a:r>
              <a:rPr lang="en-US" sz="2400" dirty="0">
                <a:solidFill>
                  <a:srgbClr val="002060"/>
                </a:solidFill>
              </a:rPr>
              <a:t> </a:t>
            </a:r>
            <a:r>
              <a:rPr lang="en-US" sz="2400" dirty="0" err="1">
                <a:solidFill>
                  <a:srgbClr val="002060"/>
                </a:solidFill>
              </a:rPr>
              <a:t>setiap</a:t>
            </a:r>
            <a:r>
              <a:rPr lang="en-US" sz="2400" dirty="0">
                <a:solidFill>
                  <a:srgbClr val="002060"/>
                </a:solidFill>
              </a:rPr>
              <a:t> </a:t>
            </a:r>
            <a:r>
              <a:rPr lang="en-US" sz="2400" dirty="0" err="1">
                <a:solidFill>
                  <a:srgbClr val="002060"/>
                </a:solidFill>
              </a:rPr>
              <a:t>pelaksanaan</a:t>
            </a:r>
            <a:r>
              <a:rPr lang="en-US" sz="2400" dirty="0">
                <a:solidFill>
                  <a:srgbClr val="002060"/>
                </a:solidFill>
              </a:rPr>
              <a:t> </a:t>
            </a:r>
            <a:r>
              <a:rPr lang="en-US" sz="2400" dirty="0" err="1">
                <a:solidFill>
                  <a:srgbClr val="002060"/>
                </a:solidFill>
              </a:rPr>
              <a:t>tugas</a:t>
            </a:r>
            <a:r>
              <a:rPr lang="en-US" sz="2400" dirty="0">
                <a:solidFill>
                  <a:srgbClr val="002060"/>
                </a:solidFill>
              </a:rPr>
              <a:t> </a:t>
            </a:r>
            <a:r>
              <a:rPr lang="en-US" sz="2400" dirty="0" err="1">
                <a:solidFill>
                  <a:srgbClr val="002060"/>
                </a:solidFill>
              </a:rPr>
              <a:t>jabatan</a:t>
            </a:r>
            <a:r>
              <a:rPr lang="en-US" sz="2400" dirty="0">
                <a:solidFill>
                  <a:srgbClr val="002060"/>
                </a:solidFill>
              </a:rPr>
              <a:t>.</a:t>
            </a:r>
            <a:endParaRPr lang="id-ID" sz="2400" dirty="0">
              <a:solidFill>
                <a:srgbClr val="002060"/>
              </a:solidFill>
            </a:endParaRPr>
          </a:p>
          <a:p>
            <a:pPr marL="342900" indent="-342900" algn="just" eaLnBrk="1" fontAlgn="auto" hangingPunct="1">
              <a:spcBef>
                <a:spcPts val="300"/>
              </a:spcBef>
              <a:spcAft>
                <a:spcPts val="0"/>
              </a:spcAft>
              <a:buClr>
                <a:schemeClr val="accent6">
                  <a:lumMod val="75000"/>
                </a:schemeClr>
              </a:buClr>
              <a:buSzPct val="100000"/>
              <a:buFont typeface="Wingdings 2" pitchFamily="18" charset="2"/>
              <a:buChar char="R"/>
              <a:defRPr/>
            </a:pPr>
            <a:endParaRPr lang="id-ID" sz="2400" dirty="0">
              <a:solidFill>
                <a:srgbClr val="002060"/>
              </a:solidFill>
            </a:endParaRPr>
          </a:p>
        </p:txBody>
      </p:sp>
    </p:spTree>
    <p:extLst>
      <p:ext uri="{BB962C8B-B14F-4D97-AF65-F5344CB8AC3E}">
        <p14:creationId xmlns:p14="http://schemas.microsoft.com/office/powerpoint/2010/main" val="3814308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113729"/>
            <a:ext cx="857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KEBERATAN TERHADAP HASIL PENILAIAN</a:t>
            </a:r>
          </a:p>
        </p:txBody>
      </p:sp>
      <p:sp>
        <p:nvSpPr>
          <p:cNvPr id="5" name="Rectangle 4"/>
          <p:cNvSpPr/>
          <p:nvPr/>
        </p:nvSpPr>
        <p:spPr>
          <a:xfrm>
            <a:off x="357188" y="642938"/>
            <a:ext cx="8572500" cy="1000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a:spLocks noChangeArrowheads="1"/>
          </p:cNvSpPr>
          <p:nvPr/>
        </p:nvSpPr>
        <p:spPr bwMode="auto">
          <a:xfrm>
            <a:off x="428625" y="714375"/>
            <a:ext cx="842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PNS yang merasa keberatan dapat mengajukan keberatan secara tertulis disertai alasan-alasannya kepada atasan pejabat penilai secara hierarki paling lama 14 hari kalender sejak diterima hasil penilaian prestasi kerja tersebut </a:t>
            </a:r>
          </a:p>
        </p:txBody>
      </p:sp>
      <p:sp>
        <p:nvSpPr>
          <p:cNvPr id="8" name="Rectangle 7"/>
          <p:cNvSpPr/>
          <p:nvPr/>
        </p:nvSpPr>
        <p:spPr>
          <a:xfrm>
            <a:off x="357188" y="1785938"/>
            <a:ext cx="85725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a:spLocks noChangeArrowheads="1"/>
          </p:cNvSpPr>
          <p:nvPr/>
        </p:nvSpPr>
        <p:spPr bwMode="auto">
          <a:xfrm>
            <a:off x="428625" y="1857375"/>
            <a:ext cx="842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PNS yang berkeberatan harus membubuhkan tandatangan  pada tempat yang telah disediakan dan sesudah itu mengembalikan kepada pejabat penilai paling lambat 14 hari kalender sejak diterima hasil penilaian prestasi kerja tersebut</a:t>
            </a:r>
          </a:p>
        </p:txBody>
      </p:sp>
      <p:sp>
        <p:nvSpPr>
          <p:cNvPr id="11" name="Rectangle 10"/>
          <p:cNvSpPr/>
          <p:nvPr/>
        </p:nvSpPr>
        <p:spPr>
          <a:xfrm>
            <a:off x="357188" y="3071813"/>
            <a:ext cx="8572500" cy="714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a:spLocks noChangeArrowheads="1"/>
          </p:cNvSpPr>
          <p:nvPr/>
        </p:nvSpPr>
        <p:spPr bwMode="auto">
          <a:xfrm>
            <a:off x="428625" y="31432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Keberatan yang diajukan setelah melebihi waktu 14 hari kalender tidak dapat dipertimbangkan lagi</a:t>
            </a:r>
          </a:p>
        </p:txBody>
      </p:sp>
      <p:sp>
        <p:nvSpPr>
          <p:cNvPr id="13" name="Rectangle 12"/>
          <p:cNvSpPr/>
          <p:nvPr/>
        </p:nvSpPr>
        <p:spPr>
          <a:xfrm>
            <a:off x="357188" y="3929063"/>
            <a:ext cx="8572500" cy="1000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a:spLocks noChangeArrowheads="1"/>
          </p:cNvSpPr>
          <p:nvPr/>
        </p:nvSpPr>
        <p:spPr bwMode="auto">
          <a:xfrm>
            <a:off x="428625" y="4000500"/>
            <a:ext cx="842962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Pejabat penilai wajib membuat tanggapan secara tertulis atas keberatan tersebut pada kolom yang telah disediakan, dan wajib menyampaikan kepada atasan pejabat penilai  paling lama 14 hari kalender terhitung mulai menerima keberatan</a:t>
            </a:r>
          </a:p>
        </p:txBody>
      </p:sp>
      <p:sp>
        <p:nvSpPr>
          <p:cNvPr id="15" name="Rectangle 14"/>
          <p:cNvSpPr/>
          <p:nvPr/>
        </p:nvSpPr>
        <p:spPr>
          <a:xfrm>
            <a:off x="357188" y="5072063"/>
            <a:ext cx="8572500" cy="9286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a:spLocks noChangeArrowheads="1"/>
          </p:cNvSpPr>
          <p:nvPr/>
        </p:nvSpPr>
        <p:spPr bwMode="auto">
          <a:xfrm>
            <a:off x="428625" y="5143500"/>
            <a:ext cx="8429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Atasan pejabat penilai wajib memeriksa dengan seksama, dan dapat meminta penjelasan kepada PNS yang dinilai dan pejabat penilai. Apabila terdapat alasan-alasan yang cukup atasan pejabat dapat melakukan perubahan nilai prestasi kerja PNS</a:t>
            </a:r>
          </a:p>
        </p:txBody>
      </p:sp>
      <p:sp>
        <p:nvSpPr>
          <p:cNvPr id="17" name="Rectangle 16"/>
          <p:cNvSpPr/>
          <p:nvPr/>
        </p:nvSpPr>
        <p:spPr>
          <a:xfrm>
            <a:off x="357188" y="6143625"/>
            <a:ext cx="8572500" cy="571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a:spLocks noChangeArrowheads="1"/>
          </p:cNvSpPr>
          <p:nvPr/>
        </p:nvSpPr>
        <p:spPr bwMode="auto">
          <a:xfrm>
            <a:off x="428625" y="6215063"/>
            <a:ext cx="842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Penetapan hasil penilaian oleh atasan pejabat penilai bersifat final</a:t>
            </a:r>
          </a:p>
        </p:txBody>
      </p:sp>
    </p:spTree>
    <p:extLst>
      <p:ext uri="{BB962C8B-B14F-4D97-AF65-F5344CB8AC3E}">
        <p14:creationId xmlns:p14="http://schemas.microsoft.com/office/powerpoint/2010/main" val="2942691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10" grpId="0"/>
      <p:bldP spid="11" grpId="0" animBg="1"/>
      <p:bldP spid="12" grpId="0"/>
      <p:bldP spid="13" grpId="0" animBg="1"/>
      <p:bldP spid="14" grpId="0" animBg="1"/>
      <p:bldP spid="15" grpId="0" animBg="1"/>
      <p:bldP spid="16" grpId="0"/>
      <p:bldP spid="17" grpId="0" animBg="1"/>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85750" y="637134"/>
            <a:ext cx="8643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BUKU CATATAN PENILAIAN PERILAKU KERJA </a:t>
            </a:r>
          </a:p>
        </p:txBody>
      </p:sp>
      <p:sp>
        <p:nvSpPr>
          <p:cNvPr id="7" name="TextBox 6"/>
          <p:cNvSpPr txBox="1">
            <a:spLocks noChangeArrowheads="1"/>
          </p:cNvSpPr>
          <p:nvPr/>
        </p:nvSpPr>
        <p:spPr bwMode="auto">
          <a:xfrm>
            <a:off x="428625" y="1675656"/>
            <a:ext cx="835818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marR="0" lvl="0" indent="-342900" algn="just" defTabSz="914400" rtl="0" eaLnBrk="1" fontAlgn="base" latinLnBrk="0" hangingPunct="1">
              <a:lnSpc>
                <a:spcPct val="100000"/>
              </a:lnSpc>
              <a:spcBef>
                <a:spcPts val="600"/>
              </a:spcBef>
              <a:spcAft>
                <a:spcPts val="600"/>
              </a:spcAft>
              <a:buClrTx/>
              <a:buSzTx/>
              <a:buFont typeface="Wingdings" panose="05000000000000000000" pitchFamily="2" charset="2"/>
              <a:buChar char="§"/>
              <a:tabLst/>
              <a:defRPr/>
            </a:pPr>
            <a:r>
              <a:rPr kumimoji="0" lang="id-ID"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rPr>
              <a:t>Untuk memudahkan monitoring dan evaluasi capaian SKP secara berkala dan perilaku kerja PNS yang dinilai, pejabat penilai membuat buku catata penilaian perilaku kerja menurut contoh dalam Anak Lampiran I-i Perka Nomor 1 tahun 2013</a:t>
            </a:r>
            <a:endParaRPr kumimoji="0" lang="en-ID" sz="24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Arial" charset="0"/>
            </a:endParaRPr>
          </a:p>
          <a:p>
            <a:pPr marL="342900" indent="-342900" algn="just" defTabSz="914400" eaLnBrk="1" fontAlgn="base" hangingPunct="1">
              <a:spcBef>
                <a:spcPts val="600"/>
              </a:spcBef>
              <a:spcAft>
                <a:spcPts val="600"/>
              </a:spcAft>
              <a:buFont typeface="Wingdings" panose="05000000000000000000" pitchFamily="2" charset="2"/>
              <a:buChar char="§"/>
            </a:pPr>
            <a:r>
              <a:rPr lang="id-ID" sz="2400" dirty="0">
                <a:solidFill>
                  <a:prstClr val="black"/>
                </a:solidFill>
                <a:ea typeface="ＭＳ Ｐゴシック" pitchFamily="34" charset="-128"/>
              </a:rPr>
              <a:t>Apabila PNS yang bersangkutan pindah instansi, maka buku catatan penilaian perilaku kerja tersebut dikirimkan oleh pimpinan instansi asal kepada pimpinan instansi baru</a:t>
            </a:r>
            <a:endParaRPr lang="en-ID" sz="2400" dirty="0">
              <a:solidFill>
                <a:prstClr val="black"/>
              </a:solidFill>
              <a:ea typeface="ＭＳ Ｐゴシック" pitchFamily="34" charset="-128"/>
            </a:endParaRPr>
          </a:p>
          <a:p>
            <a:pPr marL="342900" indent="-342900" algn="just" defTabSz="914400" eaLnBrk="1" fontAlgn="base" hangingPunct="1">
              <a:spcBef>
                <a:spcPts val="600"/>
              </a:spcBef>
              <a:spcAft>
                <a:spcPts val="600"/>
              </a:spcAft>
              <a:buFont typeface="Wingdings" panose="05000000000000000000" pitchFamily="2" charset="2"/>
              <a:buChar char="§"/>
            </a:pPr>
            <a:r>
              <a:rPr lang="id-ID" sz="2400" dirty="0">
                <a:solidFill>
                  <a:prstClr val="black"/>
                </a:solidFill>
                <a:ea typeface="ＭＳ Ｐゴシック" pitchFamily="34" charset="-128"/>
              </a:rPr>
              <a:t>Dalam hal PNS yang bersangkutan pindah antar unit kerja tetapi masih dalam instansi yang sama, maka pimpinan unit kerja asal menyampaikan buku catatan penilaian perilaku kerja tersebut kepada pimpinan unit kerja yang baru</a:t>
            </a:r>
          </a:p>
        </p:txBody>
      </p:sp>
    </p:spTree>
    <p:extLst>
      <p:ext uri="{BB962C8B-B14F-4D97-AF65-F5344CB8AC3E}">
        <p14:creationId xmlns:p14="http://schemas.microsoft.com/office/powerpoint/2010/main" val="237070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546100" y="434975"/>
            <a:ext cx="8229600" cy="1050925"/>
          </a:xfrm>
        </p:spPr>
        <p:txBody>
          <a:bodyPr/>
          <a:lstStyle/>
          <a:p>
            <a:pPr marL="444500" indent="-444500" eaLnBrk="1" hangingPunct="1"/>
            <a:r>
              <a:rPr lang="id-ID" sz="2400" b="1" dirty="0">
                <a:latin typeface="Segoe UI" pitchFamily="34" charset="0"/>
                <a:cs typeface="Segoe UI" pitchFamily="34" charset="0"/>
              </a:rPr>
              <a:t>PENILAIAN UNTUK PNS YANG DIBERHENTIKAN DARI JABATAN ORGANIKNYA</a:t>
            </a:r>
          </a:p>
        </p:txBody>
      </p:sp>
      <p:sp>
        <p:nvSpPr>
          <p:cNvPr id="3" name="Content Placeholder 2"/>
          <p:cNvSpPr>
            <a:spLocks noGrp="1"/>
          </p:cNvSpPr>
          <p:nvPr>
            <p:ph idx="1"/>
          </p:nvPr>
        </p:nvSpPr>
        <p:spPr>
          <a:xfrm>
            <a:off x="457200" y="1524000"/>
            <a:ext cx="8229600" cy="5029200"/>
          </a:xfrm>
        </p:spPr>
        <p:txBody>
          <a:bodyPr rtlCol="0">
            <a:noAutofit/>
          </a:bodyPr>
          <a:lstStyle/>
          <a:p>
            <a:pPr marL="514350" indent="-514350" algn="just" eaLnBrk="1" fontAlgn="auto" hangingPunct="1">
              <a:lnSpc>
                <a:spcPct val="120000"/>
              </a:lnSpc>
              <a:spcAft>
                <a:spcPts val="600"/>
              </a:spcAft>
              <a:buFont typeface="+mj-lt"/>
              <a:buAutoNum type="arabicPeriod"/>
              <a:defRPr/>
            </a:pPr>
            <a:r>
              <a:rPr lang="id-ID" sz="2000" dirty="0">
                <a:solidFill>
                  <a:srgbClr val="663300"/>
                </a:solidFill>
                <a:latin typeface="Segoe UI" pitchFamily="34" charset="0"/>
                <a:ea typeface="Segoe UI" pitchFamily="34" charset="0"/>
                <a:cs typeface="Segoe UI" pitchFamily="34" charset="0"/>
              </a:rPr>
              <a:t>PNS yang dibebaskan dari jabatan organiknya, hanya dinilai dari unsur perilaku kerjanya:</a:t>
            </a:r>
          </a:p>
          <a:p>
            <a:pPr marL="812800" indent="-273050" algn="just" eaLnBrk="1" fontAlgn="auto" hangingPunct="1">
              <a:lnSpc>
                <a:spcPct val="120000"/>
              </a:lnSpc>
              <a:spcBef>
                <a:spcPts val="0"/>
              </a:spcBef>
              <a:spcAft>
                <a:spcPts val="0"/>
              </a:spcAft>
              <a:buFont typeface="+mj-lt"/>
              <a:buAutoNum type="alphaLcPeriod"/>
              <a:defRPr/>
            </a:pPr>
            <a:r>
              <a:rPr lang="id-ID" sz="2000" dirty="0">
                <a:solidFill>
                  <a:srgbClr val="663300"/>
                </a:solidFill>
                <a:latin typeface="Segoe UI" pitchFamily="34" charset="0"/>
                <a:ea typeface="Segoe UI" pitchFamily="34" charset="0"/>
                <a:cs typeface="Segoe UI" pitchFamily="34" charset="0"/>
              </a:rPr>
              <a:t>PNS menjadi Pejabat Negara</a:t>
            </a:r>
          </a:p>
          <a:p>
            <a:pPr marL="812800" indent="-273050" algn="just" eaLnBrk="1" fontAlgn="auto" hangingPunct="1">
              <a:lnSpc>
                <a:spcPct val="120000"/>
              </a:lnSpc>
              <a:spcBef>
                <a:spcPts val="0"/>
              </a:spcBef>
              <a:spcAft>
                <a:spcPts val="0"/>
              </a:spcAft>
              <a:buFont typeface="+mj-lt"/>
              <a:buAutoNum type="alphaLcPeriod"/>
              <a:defRPr/>
            </a:pPr>
            <a:r>
              <a:rPr lang="id-ID" sz="2000" dirty="0">
                <a:solidFill>
                  <a:srgbClr val="663300"/>
                </a:solidFill>
                <a:latin typeface="Segoe UI" pitchFamily="34" charset="0"/>
                <a:ea typeface="Segoe UI" pitchFamily="34" charset="0"/>
                <a:cs typeface="Segoe UI" pitchFamily="34" charset="0"/>
              </a:rPr>
              <a:t>PNS yang diperbantukan/dipekerjakan pada negara sahabat, lembaga internasional, organisasi profesi, dan badan-badan swasta yang ditentukan pemerintah baik di dalam maupun di luar negeri</a:t>
            </a:r>
          </a:p>
          <a:p>
            <a:pPr marL="539750" indent="-539750" algn="just" eaLnBrk="1" fontAlgn="auto" hangingPunct="1">
              <a:lnSpc>
                <a:spcPct val="120000"/>
              </a:lnSpc>
              <a:spcAft>
                <a:spcPts val="600"/>
              </a:spcAft>
              <a:buFont typeface="+mj-lt"/>
              <a:buAutoNum type="arabicPeriod" startAt="2"/>
              <a:defRPr/>
            </a:pPr>
            <a:r>
              <a:rPr lang="id-ID" sz="2000" dirty="0">
                <a:solidFill>
                  <a:srgbClr val="663300"/>
                </a:solidFill>
                <a:latin typeface="Segoe UI" pitchFamily="34" charset="0"/>
                <a:ea typeface="Segoe UI" pitchFamily="34" charset="0"/>
                <a:cs typeface="Segoe UI" pitchFamily="34" charset="0"/>
              </a:rPr>
              <a:t>Perkecualian bagi Guru/Dosen yang dipekerjakan/ diperbantukan pada badan-badan swasta yang ditentukan oleh pemerintah dan tidak dibebaskan dari jabatan fungsional tertentu wajib menyusun SKP pada awal tahun dan dilakukan penilaian prestasi kerja dan perilaku kerja pada akhir tahun. Pejabat penilai dan atasan pejabat penilai adalah pejabat pada instansi induk</a:t>
            </a:r>
          </a:p>
          <a:p>
            <a:pPr marL="539750" indent="-360363" algn="just" eaLnBrk="1" fontAlgn="auto" hangingPunct="1">
              <a:spcAft>
                <a:spcPts val="0"/>
              </a:spcAft>
              <a:buFont typeface="Wingdings" pitchFamily="2" charset="2"/>
              <a:buChar char="v"/>
              <a:defRPr/>
            </a:pPr>
            <a:endParaRPr lang="id-ID" sz="2000" dirty="0">
              <a:solidFill>
                <a:srgbClr val="663300"/>
              </a:solidFill>
              <a:latin typeface="Segoe UI" pitchFamily="34" charset="0"/>
              <a:ea typeface="Segoe UI" pitchFamily="34" charset="0"/>
              <a:cs typeface="Segoe UI" pitchFamily="34" charset="0"/>
            </a:endParaRPr>
          </a:p>
          <a:p>
            <a:pPr marL="514350" indent="-514350" algn="just" eaLnBrk="1" fontAlgn="auto" hangingPunct="1">
              <a:spcAft>
                <a:spcPts val="0"/>
              </a:spcAft>
              <a:buFont typeface="Arial" pitchFamily="34" charset="0"/>
              <a:buNone/>
              <a:defRPr/>
            </a:pPr>
            <a:endParaRPr lang="id-ID" sz="2000" dirty="0">
              <a:solidFill>
                <a:srgbClr val="663300"/>
              </a:solidFill>
              <a:latin typeface="Segoe UI" pitchFamily="34" charset="0"/>
              <a:ea typeface="Segoe UI" pitchFamily="34" charset="0"/>
              <a:cs typeface="Segoe UI"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4B666-7E73-4CFE-AD8E-EE3F194230FC}" type="slidenum">
              <a:rPr kumimoji="0" lang="en-US" sz="28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2800" b="0" i="0" u="none" strike="noStrike" kern="1200" cap="none" spc="0" normalizeH="0" baseline="0" noProof="0" dirty="0">
              <a:ln>
                <a:noFill/>
              </a:ln>
              <a:solidFill>
                <a:prstClr val="black">
                  <a:tint val="75000"/>
                </a:prst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3768275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3"/>
          <p:cNvSpPr txBox="1">
            <a:spLocks noChangeArrowheads="1"/>
          </p:cNvSpPr>
          <p:nvPr/>
        </p:nvSpPr>
        <p:spPr bwMode="auto">
          <a:xfrm>
            <a:off x="304800" y="4572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d-ID" sz="2400" b="1"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BUKU CATATAN PENILAIAN PERILAKU KERJA PNS</a:t>
            </a:r>
          </a:p>
        </p:txBody>
      </p:sp>
      <p:sp>
        <p:nvSpPr>
          <p:cNvPr id="119811" name="TextBox 4"/>
          <p:cNvSpPr txBox="1">
            <a:spLocks noChangeArrowheads="1"/>
          </p:cNvSpPr>
          <p:nvPr/>
        </p:nvSpPr>
        <p:spPr bwMode="auto">
          <a:xfrm>
            <a:off x="457200" y="1066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Nama	: Ali Muktar Raja, S.Sos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Arial" charset="0"/>
              </a:rPr>
              <a:t>NIP	: 19750713 200001 1 099</a:t>
            </a:r>
          </a:p>
        </p:txBody>
      </p:sp>
      <p:graphicFrame>
        <p:nvGraphicFramePr>
          <p:cNvPr id="6" name="Table 5"/>
          <p:cNvGraphicFramePr>
            <a:graphicFrameLocks noGrp="1"/>
          </p:cNvGraphicFramePr>
          <p:nvPr/>
        </p:nvGraphicFramePr>
        <p:xfrm>
          <a:off x="609600" y="1905000"/>
          <a:ext cx="8229600" cy="3216275"/>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gridCol w="2590800">
                  <a:extLst>
                    <a:ext uri="{9D8B030D-6E8A-4147-A177-3AD203B41FA5}">
                      <a16:colId xmlns:a16="http://schemas.microsoft.com/office/drawing/2014/main" xmlns="" val="20003"/>
                    </a:ext>
                  </a:extLst>
                </a:gridCol>
              </a:tblGrid>
              <a:tr h="579237">
                <a:tc>
                  <a:txBody>
                    <a:bodyPr/>
                    <a:lstStyle/>
                    <a:p>
                      <a:r>
                        <a:rPr lang="id-ID" sz="1600" dirty="0"/>
                        <a:t>No</a:t>
                      </a:r>
                    </a:p>
                  </a:txBody>
                  <a:tcPr marT="45730" marB="45730"/>
                </a:tc>
                <a:tc>
                  <a:txBody>
                    <a:bodyPr/>
                    <a:lstStyle/>
                    <a:p>
                      <a:r>
                        <a:rPr lang="id-ID" sz="1600" dirty="0"/>
                        <a:t>Tanggal</a:t>
                      </a:r>
                    </a:p>
                  </a:txBody>
                  <a:tcPr marT="45730" marB="45730"/>
                </a:tc>
                <a:tc>
                  <a:txBody>
                    <a:bodyPr/>
                    <a:lstStyle/>
                    <a:p>
                      <a:r>
                        <a:rPr lang="id-ID" sz="1600" dirty="0"/>
                        <a:t>Uraian</a:t>
                      </a:r>
                    </a:p>
                  </a:txBody>
                  <a:tcPr marT="45730" marB="45730"/>
                </a:tc>
                <a:tc>
                  <a:txBody>
                    <a:bodyPr/>
                    <a:lstStyle/>
                    <a:p>
                      <a:r>
                        <a:rPr lang="id-ID" sz="1600" dirty="0"/>
                        <a:t>Nama/NIP</a:t>
                      </a:r>
                      <a:r>
                        <a:rPr lang="id-ID" sz="1600" baseline="0" dirty="0"/>
                        <a:t> dan Paraf</a:t>
                      </a:r>
                    </a:p>
                    <a:p>
                      <a:r>
                        <a:rPr lang="id-ID" sz="1600" baseline="0" dirty="0"/>
                        <a:t>Pejabat Penilai</a:t>
                      </a:r>
                      <a:endParaRPr lang="id-ID" sz="1600" dirty="0"/>
                    </a:p>
                  </a:txBody>
                  <a:tcPr marT="45730" marB="45730"/>
                </a:tc>
                <a:extLst>
                  <a:ext uri="{0D108BD9-81ED-4DB2-BD59-A6C34878D82A}">
                    <a16:rowId xmlns:a16="http://schemas.microsoft.com/office/drawing/2014/main" xmlns="" val="10000"/>
                  </a:ext>
                </a:extLst>
              </a:tr>
              <a:tr h="259117">
                <a:tc>
                  <a:txBody>
                    <a:bodyPr/>
                    <a:lstStyle/>
                    <a:p>
                      <a:pPr algn="ctr"/>
                      <a:r>
                        <a:rPr lang="id-ID" sz="1100" i="0" dirty="0"/>
                        <a:t>1</a:t>
                      </a:r>
                    </a:p>
                  </a:txBody>
                  <a:tcPr marT="45730" marB="45730"/>
                </a:tc>
                <a:tc>
                  <a:txBody>
                    <a:bodyPr/>
                    <a:lstStyle/>
                    <a:p>
                      <a:pPr algn="ctr"/>
                      <a:r>
                        <a:rPr lang="id-ID" sz="1100" i="0" dirty="0"/>
                        <a:t>2</a:t>
                      </a:r>
                    </a:p>
                  </a:txBody>
                  <a:tcPr marT="45730" marB="45730"/>
                </a:tc>
                <a:tc>
                  <a:txBody>
                    <a:bodyPr/>
                    <a:lstStyle/>
                    <a:p>
                      <a:pPr algn="ctr"/>
                      <a:r>
                        <a:rPr lang="id-ID" sz="1100" i="0" dirty="0"/>
                        <a:t>3</a:t>
                      </a:r>
                    </a:p>
                  </a:txBody>
                  <a:tcPr marT="45730" marB="45730"/>
                </a:tc>
                <a:tc>
                  <a:txBody>
                    <a:bodyPr/>
                    <a:lstStyle/>
                    <a:p>
                      <a:pPr algn="ctr"/>
                      <a:r>
                        <a:rPr lang="id-ID" sz="1100" i="0" dirty="0"/>
                        <a:t>4</a:t>
                      </a:r>
                    </a:p>
                  </a:txBody>
                  <a:tcPr marT="45730" marB="45730"/>
                </a:tc>
                <a:extLst>
                  <a:ext uri="{0D108BD9-81ED-4DB2-BD59-A6C34878D82A}">
                    <a16:rowId xmlns:a16="http://schemas.microsoft.com/office/drawing/2014/main" xmlns="" val="10001"/>
                  </a:ext>
                </a:extLst>
              </a:tr>
              <a:tr h="1920629">
                <a:tc>
                  <a:txBody>
                    <a:bodyPr/>
                    <a:lstStyle/>
                    <a:p>
                      <a:pPr algn="ctr"/>
                      <a:r>
                        <a:rPr lang="id-ID" sz="1200" dirty="0"/>
                        <a:t>1.</a:t>
                      </a:r>
                    </a:p>
                  </a:txBody>
                  <a:tcPr marT="45730" marB="45730"/>
                </a:tc>
                <a:tc>
                  <a:txBody>
                    <a:bodyPr/>
                    <a:lstStyle/>
                    <a:p>
                      <a:pPr algn="ctr"/>
                      <a:r>
                        <a:rPr lang="id-ID" sz="1200" dirty="0"/>
                        <a:t>2 Jan 2014</a:t>
                      </a:r>
                    </a:p>
                    <a:p>
                      <a:pPr algn="ctr"/>
                      <a:r>
                        <a:rPr lang="id-ID" sz="1200" dirty="0"/>
                        <a:t>s.d.</a:t>
                      </a:r>
                    </a:p>
                    <a:p>
                      <a:pPr algn="ctr"/>
                      <a:r>
                        <a:rPr lang="id-ID" sz="1200" dirty="0"/>
                        <a:t>30 Juni 2014</a:t>
                      </a:r>
                    </a:p>
                  </a:txBody>
                  <a:tcPr marT="45730" marB="45730"/>
                </a:tc>
                <a:tc>
                  <a:txBody>
                    <a:bodyPr/>
                    <a:lstStyle/>
                    <a:p>
                      <a:pPr algn="l"/>
                      <a:r>
                        <a:rPr lang="id-ID" sz="1200" dirty="0"/>
                        <a:t>Penilaian SKP</a:t>
                      </a:r>
                      <a:r>
                        <a:rPr lang="id-ID" sz="1200" baseline="0" dirty="0"/>
                        <a:t> sampai dengan akhir Juni 2014 = 89,04,</a:t>
                      </a:r>
                    </a:p>
                    <a:p>
                      <a:pPr algn="l"/>
                      <a:r>
                        <a:rPr lang="id-ID" sz="1200" baseline="0" dirty="0"/>
                        <a:t>Sedangkan penilaian perilaku kerjanya adalah sebagai berikut:</a:t>
                      </a:r>
                    </a:p>
                    <a:p>
                      <a:pPr algn="l"/>
                      <a:r>
                        <a:rPr lang="id-ID" sz="1200" baseline="0" dirty="0"/>
                        <a:t>Orientasi Pelayanan         = 85 (Baik)</a:t>
                      </a:r>
                    </a:p>
                    <a:p>
                      <a:pPr algn="l"/>
                      <a:r>
                        <a:rPr lang="id-ID" sz="1200" baseline="0" dirty="0"/>
                        <a:t>Integritas                        = 80 (Baik)</a:t>
                      </a:r>
                    </a:p>
                    <a:p>
                      <a:pPr algn="l"/>
                      <a:r>
                        <a:rPr lang="id-ID" sz="1200" baseline="0" dirty="0"/>
                        <a:t>Komitmen                       = 84 (Baik)</a:t>
                      </a:r>
                    </a:p>
                    <a:p>
                      <a:pPr algn="l"/>
                      <a:r>
                        <a:rPr lang="id-ID" sz="1200" baseline="0" dirty="0"/>
                        <a:t>Disiplin                            = 85 (Baik)</a:t>
                      </a:r>
                    </a:p>
                    <a:p>
                      <a:pPr algn="l"/>
                      <a:r>
                        <a:rPr lang="id-ID" sz="1200" baseline="0" dirty="0"/>
                        <a:t>Kerja Sama                     = 87 (Baik)</a:t>
                      </a:r>
                    </a:p>
                    <a:p>
                      <a:pPr algn="l"/>
                      <a:r>
                        <a:rPr lang="id-ID" sz="1200" baseline="0" dirty="0"/>
                        <a:t>Kepemimpinan                 = 88 (Baik)</a:t>
                      </a:r>
                      <a:endParaRPr lang="id-ID" sz="1200" dirty="0"/>
                    </a:p>
                  </a:txBody>
                  <a:tcPr marT="45730" marB="45730"/>
                </a:tc>
                <a:tc>
                  <a:txBody>
                    <a:bodyPr/>
                    <a:lstStyle/>
                    <a:p>
                      <a:pPr algn="ctr"/>
                      <a:r>
                        <a:rPr lang="id-ID" sz="1200" dirty="0"/>
                        <a:t>Kepala Subdirektorat</a:t>
                      </a:r>
                    </a:p>
                    <a:p>
                      <a:pPr algn="ctr"/>
                      <a:r>
                        <a:rPr lang="id-ID" sz="1200" dirty="0"/>
                        <a:t>Mutasi II</a:t>
                      </a:r>
                    </a:p>
                    <a:p>
                      <a:pPr algn="ctr"/>
                      <a:endParaRPr lang="id-ID" sz="1200" dirty="0"/>
                    </a:p>
                    <a:p>
                      <a:pPr algn="ctr"/>
                      <a:endParaRPr lang="id-ID" sz="1200" dirty="0"/>
                    </a:p>
                    <a:p>
                      <a:pPr algn="ctr"/>
                      <a:endParaRPr lang="id-ID" sz="1200" dirty="0"/>
                    </a:p>
                    <a:p>
                      <a:pPr algn="ctr"/>
                      <a:r>
                        <a:rPr lang="id-ID" sz="1200" u="sng" dirty="0"/>
                        <a:t>Drs. Indra Hidayat</a:t>
                      </a:r>
                    </a:p>
                    <a:p>
                      <a:pPr algn="ctr"/>
                      <a:r>
                        <a:rPr lang="id-ID" sz="1200" dirty="0"/>
                        <a:t>NIP. 19610412 198301 1 099</a:t>
                      </a:r>
                    </a:p>
                  </a:txBody>
                  <a:tcPr marT="45730" marB="45730"/>
                </a:tc>
                <a:extLst>
                  <a:ext uri="{0D108BD9-81ED-4DB2-BD59-A6C34878D82A}">
                    <a16:rowId xmlns:a16="http://schemas.microsoft.com/office/drawing/2014/main" xmlns="" val="10002"/>
                  </a:ext>
                </a:extLst>
              </a:tr>
              <a:tr h="457292">
                <a:tc>
                  <a:txBody>
                    <a:bodyPr/>
                    <a:lstStyle/>
                    <a:p>
                      <a:pPr algn="ctr"/>
                      <a:endParaRPr lang="id-ID" sz="1200" dirty="0"/>
                    </a:p>
                  </a:txBody>
                  <a:tcPr marT="45730" marB="45730"/>
                </a:tc>
                <a:tc>
                  <a:txBody>
                    <a:bodyPr/>
                    <a:lstStyle/>
                    <a:p>
                      <a:pPr algn="ctr"/>
                      <a:endParaRPr lang="id-ID" sz="1200" dirty="0"/>
                    </a:p>
                  </a:txBody>
                  <a:tcPr marT="45730" marB="45730"/>
                </a:tc>
                <a:tc>
                  <a:txBody>
                    <a:bodyPr/>
                    <a:lstStyle/>
                    <a:p>
                      <a:pPr algn="l"/>
                      <a:r>
                        <a:rPr lang="id-ID" sz="1200" dirty="0"/>
                        <a:t>Jumlah                           = 509</a:t>
                      </a:r>
                    </a:p>
                    <a:p>
                      <a:pPr algn="l"/>
                      <a:r>
                        <a:rPr lang="id-ID" sz="1200" dirty="0"/>
                        <a:t>Nilai rata-rata                 = 84,83 (Baik) </a:t>
                      </a:r>
                    </a:p>
                  </a:txBody>
                  <a:tcPr marT="45730" marB="45730"/>
                </a:tc>
                <a:tc>
                  <a:txBody>
                    <a:bodyPr/>
                    <a:lstStyle/>
                    <a:p>
                      <a:pPr algn="ctr"/>
                      <a:endParaRPr lang="id-ID" sz="1200" dirty="0"/>
                    </a:p>
                  </a:txBody>
                  <a:tcPr marT="45730" marB="45730"/>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20C58-D8BA-4041-93F4-1EA933751837}" type="slidenum">
              <a:rPr kumimoji="0" lang="en-US" sz="28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28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957752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7857620"/>
              </p:ext>
            </p:extLst>
          </p:nvPr>
        </p:nvGraphicFramePr>
        <p:xfrm>
          <a:off x="73152" y="850392"/>
          <a:ext cx="9006842" cy="4947224"/>
        </p:xfrm>
        <a:graphic>
          <a:graphicData uri="http://schemas.openxmlformats.org/drawingml/2006/table">
            <a:tbl>
              <a:tblPr firstRow="1" bandRow="1">
                <a:tableStyleId>{5940675A-B579-460E-94D1-54222C63F5DA}</a:tableStyleId>
              </a:tblPr>
              <a:tblGrid>
                <a:gridCol w="225169">
                  <a:extLst>
                    <a:ext uri="{9D8B030D-6E8A-4147-A177-3AD203B41FA5}">
                      <a16:colId xmlns:a16="http://schemas.microsoft.com/office/drawing/2014/main" xmlns="" val="20000"/>
                    </a:ext>
                  </a:extLst>
                </a:gridCol>
                <a:gridCol w="2176653">
                  <a:extLst>
                    <a:ext uri="{9D8B030D-6E8A-4147-A177-3AD203B41FA5}">
                      <a16:colId xmlns:a16="http://schemas.microsoft.com/office/drawing/2014/main" xmlns="" val="20001"/>
                    </a:ext>
                  </a:extLst>
                </a:gridCol>
                <a:gridCol w="225171">
                  <a:extLst>
                    <a:ext uri="{9D8B030D-6E8A-4147-A177-3AD203B41FA5}">
                      <a16:colId xmlns:a16="http://schemas.microsoft.com/office/drawing/2014/main" xmlns="" val="20002"/>
                    </a:ext>
                  </a:extLst>
                </a:gridCol>
                <a:gridCol w="675513">
                  <a:extLst>
                    <a:ext uri="{9D8B030D-6E8A-4147-A177-3AD203B41FA5}">
                      <a16:colId xmlns:a16="http://schemas.microsoft.com/office/drawing/2014/main" xmlns="" val="20003"/>
                    </a:ext>
                  </a:extLst>
                </a:gridCol>
                <a:gridCol w="525399">
                  <a:extLst>
                    <a:ext uri="{9D8B030D-6E8A-4147-A177-3AD203B41FA5}">
                      <a16:colId xmlns:a16="http://schemas.microsoft.com/office/drawing/2014/main" xmlns="" val="20004"/>
                    </a:ext>
                  </a:extLst>
                </a:gridCol>
                <a:gridCol w="525399">
                  <a:extLst>
                    <a:ext uri="{9D8B030D-6E8A-4147-A177-3AD203B41FA5}">
                      <a16:colId xmlns:a16="http://schemas.microsoft.com/office/drawing/2014/main" xmlns="" val="20005"/>
                    </a:ext>
                  </a:extLst>
                </a:gridCol>
                <a:gridCol w="600456">
                  <a:extLst>
                    <a:ext uri="{9D8B030D-6E8A-4147-A177-3AD203B41FA5}">
                      <a16:colId xmlns:a16="http://schemas.microsoft.com/office/drawing/2014/main" xmlns="" val="20006"/>
                    </a:ext>
                  </a:extLst>
                </a:gridCol>
                <a:gridCol w="225171">
                  <a:extLst>
                    <a:ext uri="{9D8B030D-6E8A-4147-A177-3AD203B41FA5}">
                      <a16:colId xmlns:a16="http://schemas.microsoft.com/office/drawing/2014/main" xmlns="" val="20007"/>
                    </a:ext>
                  </a:extLst>
                </a:gridCol>
                <a:gridCol w="675513">
                  <a:extLst>
                    <a:ext uri="{9D8B030D-6E8A-4147-A177-3AD203B41FA5}">
                      <a16:colId xmlns:a16="http://schemas.microsoft.com/office/drawing/2014/main" xmlns="" val="20008"/>
                    </a:ext>
                  </a:extLst>
                </a:gridCol>
                <a:gridCol w="600456">
                  <a:extLst>
                    <a:ext uri="{9D8B030D-6E8A-4147-A177-3AD203B41FA5}">
                      <a16:colId xmlns:a16="http://schemas.microsoft.com/office/drawing/2014/main" xmlns="" val="20009"/>
                    </a:ext>
                  </a:extLst>
                </a:gridCol>
                <a:gridCol w="675513">
                  <a:extLst>
                    <a:ext uri="{9D8B030D-6E8A-4147-A177-3AD203B41FA5}">
                      <a16:colId xmlns:a16="http://schemas.microsoft.com/office/drawing/2014/main" xmlns="" val="20010"/>
                    </a:ext>
                  </a:extLst>
                </a:gridCol>
                <a:gridCol w="525399">
                  <a:extLst>
                    <a:ext uri="{9D8B030D-6E8A-4147-A177-3AD203B41FA5}">
                      <a16:colId xmlns:a16="http://schemas.microsoft.com/office/drawing/2014/main" xmlns="" val="20011"/>
                    </a:ext>
                  </a:extLst>
                </a:gridCol>
                <a:gridCol w="707684">
                  <a:extLst>
                    <a:ext uri="{9D8B030D-6E8A-4147-A177-3AD203B41FA5}">
                      <a16:colId xmlns:a16="http://schemas.microsoft.com/office/drawing/2014/main" xmlns="" val="20012"/>
                    </a:ext>
                  </a:extLst>
                </a:gridCol>
                <a:gridCol w="643346">
                  <a:extLst>
                    <a:ext uri="{9D8B030D-6E8A-4147-A177-3AD203B41FA5}">
                      <a16:colId xmlns:a16="http://schemas.microsoft.com/office/drawing/2014/main" xmlns="" val="20013"/>
                    </a:ext>
                  </a:extLst>
                </a:gridCol>
              </a:tblGrid>
              <a:tr h="538849">
                <a:tc>
                  <a:txBody>
                    <a:bodyPr/>
                    <a:lstStyle/>
                    <a:p>
                      <a:pPr algn="ctr"/>
                      <a:r>
                        <a:rPr lang="id-ID" sz="1000" dirty="0"/>
                        <a:t>NO</a:t>
                      </a:r>
                    </a:p>
                  </a:txBody>
                  <a:tcPr marT="45709" marB="45709" anchor="ctr"/>
                </a:tc>
                <a:tc>
                  <a:txBody>
                    <a:bodyPr/>
                    <a:lstStyle/>
                    <a:p>
                      <a:pPr algn="l"/>
                      <a:r>
                        <a:rPr lang="id-ID" sz="1000" dirty="0"/>
                        <a:t>I.</a:t>
                      </a:r>
                      <a:r>
                        <a:rPr lang="id-ID" sz="1000" baseline="0" dirty="0"/>
                        <a:t> Kegiatan Tugas Pokok Jabatan</a:t>
                      </a:r>
                      <a:endParaRPr lang="id-ID" sz="1000" dirty="0"/>
                    </a:p>
                  </a:txBody>
                  <a:tcPr marT="45709" marB="45709" anchor="ctr"/>
                </a:tc>
                <a:tc>
                  <a:txBody>
                    <a:bodyPr/>
                    <a:lstStyle/>
                    <a:p>
                      <a:pPr algn="ctr"/>
                      <a:r>
                        <a:rPr lang="id-ID" sz="800" dirty="0"/>
                        <a:t>AK</a:t>
                      </a:r>
                    </a:p>
                  </a:txBody>
                  <a:tcPr marT="45709" marB="45709" anchor="ctr"/>
                </a:tc>
                <a:tc gridSpan="4">
                  <a:txBody>
                    <a:bodyPr/>
                    <a:lstStyle/>
                    <a:p>
                      <a:pPr algn="ctr"/>
                      <a:r>
                        <a:rPr lang="id-ID" sz="1000" dirty="0"/>
                        <a:t>Target</a:t>
                      </a:r>
                    </a:p>
                  </a:txBody>
                  <a:tcPr marT="45709" marB="45709" anchor="ctr"/>
                </a:tc>
                <a:tc hMerge="1">
                  <a:txBody>
                    <a:bodyPr/>
                    <a:lstStyle/>
                    <a:p>
                      <a:endParaRPr lang="id-ID" sz="1000" dirty="0"/>
                    </a:p>
                  </a:txBody>
                  <a:tcPr/>
                </a:tc>
                <a:tc hMerge="1">
                  <a:txBody>
                    <a:bodyPr/>
                    <a:lstStyle/>
                    <a:p>
                      <a:endParaRPr lang="id-ID" sz="1000" dirty="0"/>
                    </a:p>
                  </a:txBody>
                  <a:tcPr/>
                </a:tc>
                <a:tc hMerge="1">
                  <a:txBody>
                    <a:bodyPr/>
                    <a:lstStyle/>
                    <a:p>
                      <a:endParaRPr lang="id-ID" sz="1000" dirty="0"/>
                    </a:p>
                  </a:txBody>
                  <a:tcPr/>
                </a:tc>
                <a:tc>
                  <a:txBody>
                    <a:bodyPr/>
                    <a:lstStyle/>
                    <a:p>
                      <a:pPr algn="ctr"/>
                      <a:r>
                        <a:rPr lang="id-ID" sz="800" dirty="0"/>
                        <a:t>AK</a:t>
                      </a:r>
                    </a:p>
                  </a:txBody>
                  <a:tcPr marT="45709" marB="45709" anchor="ctr"/>
                </a:tc>
                <a:tc gridSpan="4">
                  <a:txBody>
                    <a:bodyPr/>
                    <a:lstStyle/>
                    <a:p>
                      <a:pPr algn="ctr"/>
                      <a:r>
                        <a:rPr lang="id-ID" sz="1000" dirty="0"/>
                        <a:t>REALISASI</a:t>
                      </a:r>
                    </a:p>
                  </a:txBody>
                  <a:tcPr marT="45709" marB="45709" anchor="ctr"/>
                </a:tc>
                <a:tc hMerge="1">
                  <a:txBody>
                    <a:bodyPr/>
                    <a:lstStyle/>
                    <a:p>
                      <a:endParaRPr lang="id-ID" sz="1000" dirty="0"/>
                    </a:p>
                  </a:txBody>
                  <a:tcPr/>
                </a:tc>
                <a:tc hMerge="1">
                  <a:txBody>
                    <a:bodyPr/>
                    <a:lstStyle/>
                    <a:p>
                      <a:endParaRPr lang="id-ID" sz="1000"/>
                    </a:p>
                  </a:txBody>
                  <a:tcPr/>
                </a:tc>
                <a:tc hMerge="1">
                  <a:txBody>
                    <a:bodyPr/>
                    <a:lstStyle/>
                    <a:p>
                      <a:endParaRPr lang="id-ID" sz="1000" dirty="0"/>
                    </a:p>
                  </a:txBody>
                  <a:tcPr/>
                </a:tc>
                <a:tc>
                  <a:txBody>
                    <a:bodyPr/>
                    <a:lstStyle/>
                    <a:p>
                      <a:pPr algn="ctr"/>
                      <a:r>
                        <a:rPr lang="id-ID" sz="900" dirty="0"/>
                        <a:t>PENGHI-TUNGAN</a:t>
                      </a:r>
                    </a:p>
                  </a:txBody>
                  <a:tcPr marT="45709" marB="45709" anchor="ctr"/>
                </a:tc>
                <a:tc>
                  <a:txBody>
                    <a:bodyPr/>
                    <a:lstStyle/>
                    <a:p>
                      <a:pPr algn="ctr"/>
                      <a:r>
                        <a:rPr lang="id-ID" sz="1000" dirty="0">
                          <a:latin typeface="Arial Narrow" pitchFamily="34" charset="0"/>
                        </a:rPr>
                        <a:t>NILAI CAPAIAN SKP</a:t>
                      </a:r>
                    </a:p>
                  </a:txBody>
                  <a:tcPr marT="45709" marB="45709" anchor="ctr"/>
                </a:tc>
                <a:extLst>
                  <a:ext uri="{0D108BD9-81ED-4DB2-BD59-A6C34878D82A}">
                    <a16:rowId xmlns:a16="http://schemas.microsoft.com/office/drawing/2014/main" xmlns="" val="10000"/>
                  </a:ext>
                </a:extLst>
              </a:tr>
              <a:tr h="389163">
                <a:tc>
                  <a:txBody>
                    <a:bodyPr/>
                    <a:lstStyle/>
                    <a:p>
                      <a:endParaRPr lang="id-ID" sz="1000" dirty="0"/>
                    </a:p>
                  </a:txBody>
                  <a:tcPr marT="45709" marB="45709"/>
                </a:tc>
                <a:tc>
                  <a:txBody>
                    <a:bodyPr/>
                    <a:lstStyle/>
                    <a:p>
                      <a:endParaRPr lang="id-ID" sz="1000" dirty="0"/>
                    </a:p>
                  </a:txBody>
                  <a:tcPr marT="45709" marB="45709"/>
                </a:tc>
                <a:tc>
                  <a:txBody>
                    <a:bodyPr/>
                    <a:lstStyle/>
                    <a:p>
                      <a:endParaRPr lang="id-ID" sz="1000" dirty="0"/>
                    </a:p>
                  </a:txBody>
                  <a:tcPr marT="45709" marB="45709"/>
                </a:tc>
                <a:tc>
                  <a:txBody>
                    <a:bodyPr/>
                    <a:lstStyle/>
                    <a:p>
                      <a:pPr algn="ctr"/>
                      <a:r>
                        <a:rPr lang="id-ID" sz="1000" dirty="0"/>
                        <a:t>Kuan/</a:t>
                      </a:r>
                    </a:p>
                    <a:p>
                      <a:pPr algn="ctr"/>
                      <a:r>
                        <a:rPr lang="id-ID" sz="1000" dirty="0"/>
                        <a:t>Output</a:t>
                      </a:r>
                    </a:p>
                  </a:txBody>
                  <a:tcPr marT="45709" marB="45709"/>
                </a:tc>
                <a:tc>
                  <a:txBody>
                    <a:bodyPr/>
                    <a:lstStyle/>
                    <a:p>
                      <a:pPr algn="ctr"/>
                      <a:r>
                        <a:rPr lang="id-ID" sz="1000" dirty="0"/>
                        <a:t>Kual/</a:t>
                      </a:r>
                    </a:p>
                    <a:p>
                      <a:pPr algn="ctr"/>
                      <a:r>
                        <a:rPr lang="id-ID" sz="1000" dirty="0"/>
                        <a:t>Mutu</a:t>
                      </a:r>
                    </a:p>
                  </a:txBody>
                  <a:tcPr marT="45709" marB="45709"/>
                </a:tc>
                <a:tc>
                  <a:txBody>
                    <a:bodyPr/>
                    <a:lstStyle/>
                    <a:p>
                      <a:pPr algn="ctr"/>
                      <a:r>
                        <a:rPr lang="id-ID" sz="800" dirty="0"/>
                        <a:t>Waktu</a:t>
                      </a:r>
                    </a:p>
                  </a:txBody>
                  <a:tcPr marT="45709" marB="45709"/>
                </a:tc>
                <a:tc>
                  <a:txBody>
                    <a:bodyPr/>
                    <a:lstStyle/>
                    <a:p>
                      <a:pPr algn="ctr"/>
                      <a:r>
                        <a:rPr lang="id-ID" sz="900" dirty="0"/>
                        <a:t>Biaya</a:t>
                      </a:r>
                    </a:p>
                  </a:txBody>
                  <a:tcPr marT="45709" marB="45709"/>
                </a:tc>
                <a:tc>
                  <a:txBody>
                    <a:bodyPr/>
                    <a:lstStyle/>
                    <a:p>
                      <a:pPr algn="ctr"/>
                      <a:endParaRPr lang="id-ID" sz="800" dirty="0"/>
                    </a:p>
                  </a:txBody>
                  <a:tcPr marT="45709" marB="45709"/>
                </a:tc>
                <a:tc>
                  <a:txBody>
                    <a:bodyPr/>
                    <a:lstStyle/>
                    <a:p>
                      <a:pPr algn="ctr"/>
                      <a:r>
                        <a:rPr lang="id-ID" sz="1000" dirty="0"/>
                        <a:t>Kuan/</a:t>
                      </a:r>
                    </a:p>
                    <a:p>
                      <a:pPr algn="ctr"/>
                      <a:r>
                        <a:rPr lang="id-ID" sz="1000" dirty="0"/>
                        <a:t>Output</a:t>
                      </a:r>
                    </a:p>
                  </a:txBody>
                  <a:tcPr marT="45709" marB="45709"/>
                </a:tc>
                <a:tc>
                  <a:txBody>
                    <a:bodyPr/>
                    <a:lstStyle/>
                    <a:p>
                      <a:pPr algn="ctr"/>
                      <a:r>
                        <a:rPr lang="id-ID" sz="1000" dirty="0"/>
                        <a:t>Kual/</a:t>
                      </a:r>
                    </a:p>
                    <a:p>
                      <a:pPr algn="ctr"/>
                      <a:r>
                        <a:rPr lang="id-ID" sz="1000" dirty="0"/>
                        <a:t>Mutu</a:t>
                      </a:r>
                    </a:p>
                  </a:txBody>
                  <a:tcPr marT="45709" marB="45709"/>
                </a:tc>
                <a:tc>
                  <a:txBody>
                    <a:bodyPr/>
                    <a:lstStyle/>
                    <a:p>
                      <a:pPr algn="ctr"/>
                      <a:r>
                        <a:rPr lang="id-ID" sz="900" dirty="0"/>
                        <a:t>Waktu</a:t>
                      </a:r>
                    </a:p>
                  </a:txBody>
                  <a:tcPr marT="45709" marB="45709"/>
                </a:tc>
                <a:tc>
                  <a:txBody>
                    <a:bodyPr/>
                    <a:lstStyle/>
                    <a:p>
                      <a:pPr algn="ctr"/>
                      <a:r>
                        <a:rPr lang="id-ID" sz="900" dirty="0"/>
                        <a:t>Biaya</a:t>
                      </a:r>
                    </a:p>
                  </a:txBody>
                  <a:tcPr marT="45709" marB="45709"/>
                </a:tc>
                <a:tc>
                  <a:txBody>
                    <a:bodyPr/>
                    <a:lstStyle/>
                    <a:p>
                      <a:endParaRPr lang="id-ID" sz="900" dirty="0"/>
                    </a:p>
                  </a:txBody>
                  <a:tcPr marT="45709" marB="45709"/>
                </a:tc>
                <a:tc>
                  <a:txBody>
                    <a:bodyPr/>
                    <a:lstStyle/>
                    <a:p>
                      <a:endParaRPr lang="id-ID" sz="1000" dirty="0">
                        <a:latin typeface="Arial Narrow" pitchFamily="34" charset="0"/>
                      </a:endParaRPr>
                    </a:p>
                  </a:txBody>
                  <a:tcPr marT="45709" marB="45709"/>
                </a:tc>
                <a:extLst>
                  <a:ext uri="{0D108BD9-81ED-4DB2-BD59-A6C34878D82A}">
                    <a16:rowId xmlns:a16="http://schemas.microsoft.com/office/drawing/2014/main" xmlns="" val="10001"/>
                  </a:ext>
                </a:extLst>
              </a:tr>
              <a:tr h="179602">
                <a:tc>
                  <a:txBody>
                    <a:bodyPr/>
                    <a:lstStyle/>
                    <a:p>
                      <a:pPr algn="ctr"/>
                      <a:r>
                        <a:rPr lang="id-ID" sz="600" dirty="0"/>
                        <a:t>1</a:t>
                      </a:r>
                    </a:p>
                  </a:txBody>
                  <a:tcPr marT="45709" marB="45709"/>
                </a:tc>
                <a:tc>
                  <a:txBody>
                    <a:bodyPr/>
                    <a:lstStyle/>
                    <a:p>
                      <a:pPr algn="ctr"/>
                      <a:r>
                        <a:rPr lang="id-ID" sz="600" dirty="0"/>
                        <a:t>2</a:t>
                      </a:r>
                    </a:p>
                  </a:txBody>
                  <a:tcPr marT="45709" marB="45709"/>
                </a:tc>
                <a:tc>
                  <a:txBody>
                    <a:bodyPr/>
                    <a:lstStyle/>
                    <a:p>
                      <a:pPr algn="ctr"/>
                      <a:r>
                        <a:rPr lang="id-ID" sz="600" dirty="0"/>
                        <a:t>3</a:t>
                      </a:r>
                    </a:p>
                  </a:txBody>
                  <a:tcPr marT="45709" marB="45709"/>
                </a:tc>
                <a:tc>
                  <a:txBody>
                    <a:bodyPr/>
                    <a:lstStyle/>
                    <a:p>
                      <a:pPr algn="ctr"/>
                      <a:r>
                        <a:rPr lang="id-ID" sz="600" dirty="0"/>
                        <a:t>4</a:t>
                      </a:r>
                    </a:p>
                  </a:txBody>
                  <a:tcPr marT="45709" marB="45709"/>
                </a:tc>
                <a:tc>
                  <a:txBody>
                    <a:bodyPr/>
                    <a:lstStyle/>
                    <a:p>
                      <a:pPr algn="ctr"/>
                      <a:r>
                        <a:rPr lang="id-ID" sz="600" dirty="0"/>
                        <a:t>5</a:t>
                      </a:r>
                    </a:p>
                  </a:txBody>
                  <a:tcPr marT="45709" marB="45709"/>
                </a:tc>
                <a:tc>
                  <a:txBody>
                    <a:bodyPr/>
                    <a:lstStyle/>
                    <a:p>
                      <a:pPr algn="ctr"/>
                      <a:r>
                        <a:rPr lang="id-ID" sz="600" dirty="0"/>
                        <a:t>6</a:t>
                      </a:r>
                    </a:p>
                  </a:txBody>
                  <a:tcPr marT="45709" marB="45709"/>
                </a:tc>
                <a:tc>
                  <a:txBody>
                    <a:bodyPr/>
                    <a:lstStyle/>
                    <a:p>
                      <a:pPr algn="ctr"/>
                      <a:r>
                        <a:rPr lang="id-ID" sz="600" dirty="0"/>
                        <a:t>7</a:t>
                      </a:r>
                    </a:p>
                  </a:txBody>
                  <a:tcPr marT="45709" marB="45709"/>
                </a:tc>
                <a:tc>
                  <a:txBody>
                    <a:bodyPr/>
                    <a:lstStyle/>
                    <a:p>
                      <a:pPr algn="ctr"/>
                      <a:r>
                        <a:rPr lang="id-ID" sz="600" dirty="0"/>
                        <a:t>8</a:t>
                      </a:r>
                    </a:p>
                  </a:txBody>
                  <a:tcPr marT="45709" marB="45709"/>
                </a:tc>
                <a:tc>
                  <a:txBody>
                    <a:bodyPr/>
                    <a:lstStyle/>
                    <a:p>
                      <a:pPr algn="ctr"/>
                      <a:r>
                        <a:rPr lang="id-ID" sz="600" dirty="0"/>
                        <a:t>9</a:t>
                      </a:r>
                    </a:p>
                  </a:txBody>
                  <a:tcPr marT="45709" marB="45709"/>
                </a:tc>
                <a:tc>
                  <a:txBody>
                    <a:bodyPr/>
                    <a:lstStyle/>
                    <a:p>
                      <a:pPr algn="ctr"/>
                      <a:r>
                        <a:rPr lang="id-ID" sz="600" dirty="0"/>
                        <a:t>10</a:t>
                      </a:r>
                    </a:p>
                  </a:txBody>
                  <a:tcPr marT="45709" marB="45709"/>
                </a:tc>
                <a:tc>
                  <a:txBody>
                    <a:bodyPr/>
                    <a:lstStyle/>
                    <a:p>
                      <a:pPr algn="ctr"/>
                      <a:r>
                        <a:rPr lang="id-ID" sz="600" dirty="0"/>
                        <a:t>11</a:t>
                      </a:r>
                    </a:p>
                  </a:txBody>
                  <a:tcPr marT="45709" marB="45709"/>
                </a:tc>
                <a:tc>
                  <a:txBody>
                    <a:bodyPr/>
                    <a:lstStyle/>
                    <a:p>
                      <a:pPr algn="ctr"/>
                      <a:r>
                        <a:rPr lang="id-ID" sz="600" dirty="0"/>
                        <a:t>12</a:t>
                      </a:r>
                    </a:p>
                  </a:txBody>
                  <a:tcPr marT="45709" marB="45709"/>
                </a:tc>
                <a:tc>
                  <a:txBody>
                    <a:bodyPr/>
                    <a:lstStyle/>
                    <a:p>
                      <a:pPr algn="ctr"/>
                      <a:r>
                        <a:rPr lang="id-ID" sz="600" dirty="0"/>
                        <a:t>13</a:t>
                      </a:r>
                    </a:p>
                  </a:txBody>
                  <a:tcPr marT="45709" marB="45709"/>
                </a:tc>
                <a:tc>
                  <a:txBody>
                    <a:bodyPr/>
                    <a:lstStyle/>
                    <a:p>
                      <a:pPr algn="ctr"/>
                      <a:r>
                        <a:rPr lang="id-ID" sz="600" dirty="0"/>
                        <a:t>14</a:t>
                      </a:r>
                    </a:p>
                  </a:txBody>
                  <a:tcPr marT="45709" marB="45709"/>
                </a:tc>
                <a:extLst>
                  <a:ext uri="{0D108BD9-81ED-4DB2-BD59-A6C34878D82A}">
                    <a16:rowId xmlns:a16="http://schemas.microsoft.com/office/drawing/2014/main" xmlns="" val="10002"/>
                  </a:ext>
                </a:extLst>
              </a:tr>
              <a:tr h="493944">
                <a:tc>
                  <a:txBody>
                    <a:bodyPr/>
                    <a:lstStyle/>
                    <a:p>
                      <a:pPr algn="ctr"/>
                      <a:r>
                        <a:rPr lang="id-ID" sz="900" dirty="0"/>
                        <a:t>1</a:t>
                      </a:r>
                    </a:p>
                  </a:txBody>
                  <a:tcPr marT="45709" marB="45709"/>
                </a:tc>
                <a:tc>
                  <a:txBody>
                    <a:bodyPr/>
                    <a:lstStyle/>
                    <a:p>
                      <a:pPr algn="l"/>
                      <a:r>
                        <a:rPr lang="id-ID" sz="900" dirty="0"/>
                        <a:t>Menetapkan persetujuan kenaikan pangkat gol. Ruang III/d ke bawah</a:t>
                      </a:r>
                    </a:p>
                  </a:txBody>
                  <a:tcPr marT="45709" marB="45709"/>
                </a:tc>
                <a:tc>
                  <a:txBody>
                    <a:bodyPr/>
                    <a:lstStyle/>
                    <a:p>
                      <a:pPr algn="ctr"/>
                      <a:r>
                        <a:rPr lang="id-ID" sz="900" dirty="0"/>
                        <a:t>-</a:t>
                      </a:r>
                    </a:p>
                  </a:txBody>
                  <a:tcPr marT="45709" marB="45709"/>
                </a:tc>
                <a:tc>
                  <a:txBody>
                    <a:bodyPr/>
                    <a:lstStyle/>
                    <a:p>
                      <a:pPr algn="ctr"/>
                      <a:r>
                        <a:rPr lang="id-ID" sz="900" dirty="0"/>
                        <a:t>5000</a:t>
                      </a:r>
                    </a:p>
                    <a:p>
                      <a:pPr algn="ctr"/>
                      <a:r>
                        <a:rPr lang="id-ID" sz="900" dirty="0"/>
                        <a:t>Nota</a:t>
                      </a:r>
                    </a:p>
                  </a:txBody>
                  <a:tcPr marT="45709" marB="45709"/>
                </a:tc>
                <a:tc>
                  <a:txBody>
                    <a:bodyPr/>
                    <a:lstStyle/>
                    <a:p>
                      <a:pPr algn="ctr"/>
                      <a:r>
                        <a:rPr lang="id-ID" sz="900" dirty="0"/>
                        <a:t>100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a:t>
                      </a:r>
                    </a:p>
                  </a:txBody>
                  <a:tcPr marT="45709" marB="45709"/>
                </a:tc>
                <a:tc>
                  <a:txBody>
                    <a:bodyPr/>
                    <a:lstStyle/>
                    <a:p>
                      <a:pPr algn="ctr"/>
                      <a:r>
                        <a:rPr lang="id-ID" sz="900" dirty="0"/>
                        <a:t>5000</a:t>
                      </a:r>
                    </a:p>
                    <a:p>
                      <a:pPr algn="ctr"/>
                      <a:r>
                        <a:rPr lang="id-ID" sz="900" dirty="0"/>
                        <a:t>Nota</a:t>
                      </a:r>
                    </a:p>
                  </a:txBody>
                  <a:tcPr marT="45709" marB="45709"/>
                </a:tc>
                <a:tc>
                  <a:txBody>
                    <a:bodyPr/>
                    <a:lstStyle/>
                    <a:p>
                      <a:pPr algn="ctr"/>
                      <a:r>
                        <a:rPr lang="id-ID" sz="900" dirty="0"/>
                        <a:t>85</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261,00</a:t>
                      </a:r>
                    </a:p>
                    <a:p>
                      <a:pPr algn="ctr"/>
                      <a:r>
                        <a:rPr lang="id-ID" sz="900" dirty="0"/>
                        <a:t>(100+85+ 76 =261)</a:t>
                      </a:r>
                    </a:p>
                  </a:txBody>
                  <a:tcPr marT="45709" marB="45709"/>
                </a:tc>
                <a:tc>
                  <a:txBody>
                    <a:bodyPr/>
                    <a:lstStyle/>
                    <a:p>
                      <a:pPr algn="ctr"/>
                      <a:r>
                        <a:rPr lang="id-ID" sz="900" dirty="0"/>
                        <a:t>87,00</a:t>
                      </a:r>
                    </a:p>
                    <a:p>
                      <a:pPr algn="ctr"/>
                      <a:r>
                        <a:rPr lang="id-ID" sz="900" dirty="0"/>
                        <a:t>(261:3)</a:t>
                      </a:r>
                    </a:p>
                  </a:txBody>
                  <a:tcPr marT="45709" marB="45709"/>
                </a:tc>
                <a:extLst>
                  <a:ext uri="{0D108BD9-81ED-4DB2-BD59-A6C34878D82A}">
                    <a16:rowId xmlns:a16="http://schemas.microsoft.com/office/drawing/2014/main" xmlns="" val="10003"/>
                  </a:ext>
                </a:extLst>
              </a:tr>
              <a:tr h="469684">
                <a:tc>
                  <a:txBody>
                    <a:bodyPr/>
                    <a:lstStyle/>
                    <a:p>
                      <a:pPr algn="ctr"/>
                      <a:r>
                        <a:rPr lang="id-ID" sz="900" dirty="0"/>
                        <a:t>2</a:t>
                      </a:r>
                    </a:p>
                  </a:txBody>
                  <a:tcPr marT="45709" marB="45709"/>
                </a:tc>
                <a:tc>
                  <a:txBody>
                    <a:bodyPr/>
                    <a:lstStyle/>
                    <a:p>
                      <a:pPr algn="l"/>
                      <a:r>
                        <a:rPr lang="id-ID" sz="900" dirty="0"/>
                        <a:t>Menetapkan perstujuan peninjauan masa kerja gol. Ruang III/d ke bawah</a:t>
                      </a:r>
                    </a:p>
                  </a:txBody>
                  <a:tcPr marT="45709" marB="45709"/>
                </a:tc>
                <a:tc>
                  <a:txBody>
                    <a:bodyPr/>
                    <a:lstStyle/>
                    <a:p>
                      <a:pPr algn="ctr"/>
                      <a:r>
                        <a:rPr lang="id-ID" sz="900" dirty="0"/>
                        <a:t>-</a:t>
                      </a:r>
                    </a:p>
                  </a:txBody>
                  <a:tcPr marT="45709" marB="45709"/>
                </a:tc>
                <a:tc>
                  <a:txBody>
                    <a:bodyPr/>
                    <a:lstStyle/>
                    <a:p>
                      <a:pPr algn="ctr"/>
                      <a:r>
                        <a:rPr lang="id-ID" sz="900" dirty="0"/>
                        <a:t>25</a:t>
                      </a:r>
                    </a:p>
                    <a:p>
                      <a:pPr algn="ctr"/>
                      <a:r>
                        <a:rPr lang="id-ID" sz="900" dirty="0"/>
                        <a:t>Nota</a:t>
                      </a:r>
                    </a:p>
                  </a:txBody>
                  <a:tcPr marT="45709" marB="45709"/>
                </a:tc>
                <a:tc>
                  <a:txBody>
                    <a:bodyPr/>
                    <a:lstStyle/>
                    <a:p>
                      <a:pPr algn="ctr"/>
                      <a:r>
                        <a:rPr lang="id-ID" sz="900" dirty="0"/>
                        <a:t>100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a:t>
                      </a:r>
                    </a:p>
                  </a:txBody>
                  <a:tcPr marT="45709" marB="45709"/>
                </a:tc>
                <a:tc>
                  <a:txBody>
                    <a:bodyPr/>
                    <a:lstStyle/>
                    <a:p>
                      <a:pPr algn="ctr"/>
                      <a:r>
                        <a:rPr lang="id-ID" sz="900" dirty="0"/>
                        <a:t>25</a:t>
                      </a:r>
                    </a:p>
                    <a:p>
                      <a:pPr algn="ctr"/>
                      <a:r>
                        <a:rPr lang="id-ID" sz="900" dirty="0"/>
                        <a:t>Nota</a:t>
                      </a:r>
                    </a:p>
                  </a:txBody>
                  <a:tcPr marT="45709" marB="45709"/>
                </a:tc>
                <a:tc>
                  <a:txBody>
                    <a:bodyPr/>
                    <a:lstStyle/>
                    <a:p>
                      <a:pPr algn="ctr"/>
                      <a:r>
                        <a:rPr lang="id-ID" sz="900" dirty="0"/>
                        <a:t>80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256,00</a:t>
                      </a:r>
                    </a:p>
                  </a:txBody>
                  <a:tcPr marT="45709" marB="45709"/>
                </a:tc>
                <a:tc>
                  <a:txBody>
                    <a:bodyPr/>
                    <a:lstStyle/>
                    <a:p>
                      <a:pPr algn="ctr"/>
                      <a:r>
                        <a:rPr lang="id-ID" sz="900" dirty="0"/>
                        <a:t>85,33</a:t>
                      </a:r>
                    </a:p>
                  </a:txBody>
                  <a:tcPr marT="45709" marB="45709"/>
                </a:tc>
                <a:extLst>
                  <a:ext uri="{0D108BD9-81ED-4DB2-BD59-A6C34878D82A}">
                    <a16:rowId xmlns:a16="http://schemas.microsoft.com/office/drawing/2014/main" xmlns="" val="10004"/>
                  </a:ext>
                </a:extLst>
              </a:tr>
              <a:tr h="469684">
                <a:tc>
                  <a:txBody>
                    <a:bodyPr/>
                    <a:lstStyle/>
                    <a:p>
                      <a:pPr algn="ctr"/>
                      <a:r>
                        <a:rPr lang="id-ID" sz="900" dirty="0"/>
                        <a:t>3</a:t>
                      </a:r>
                    </a:p>
                  </a:txBody>
                  <a:tcPr marT="45709" marB="45709"/>
                </a:tc>
                <a:tc>
                  <a:txBody>
                    <a:bodyPr/>
                    <a:lstStyle/>
                    <a:p>
                      <a:pPr algn="l"/>
                      <a:r>
                        <a:rPr lang="id-ID" sz="900" dirty="0"/>
                        <a:t>Menetapkan persetujuan mutasi lain-lain gol. Ruang III/d ke bawah</a:t>
                      </a:r>
                    </a:p>
                  </a:txBody>
                  <a:tcPr marT="45709" marB="45709"/>
                </a:tc>
                <a:tc>
                  <a:txBody>
                    <a:bodyPr/>
                    <a:lstStyle/>
                    <a:p>
                      <a:pPr algn="ctr"/>
                      <a:r>
                        <a:rPr lang="id-ID" sz="900" dirty="0"/>
                        <a:t>-</a:t>
                      </a:r>
                    </a:p>
                  </a:txBody>
                  <a:tcPr marT="45709" marB="45709"/>
                </a:tc>
                <a:tc>
                  <a:txBody>
                    <a:bodyPr/>
                    <a:lstStyle/>
                    <a:p>
                      <a:pPr algn="ctr"/>
                      <a:r>
                        <a:rPr lang="id-ID" sz="900" dirty="0"/>
                        <a:t>20</a:t>
                      </a:r>
                    </a:p>
                    <a:p>
                      <a:pPr algn="ctr"/>
                      <a:r>
                        <a:rPr lang="id-ID" sz="900" dirty="0"/>
                        <a:t>Nota</a:t>
                      </a:r>
                    </a:p>
                  </a:txBody>
                  <a:tcPr marT="45709" marB="45709"/>
                </a:tc>
                <a:tc>
                  <a:txBody>
                    <a:bodyPr/>
                    <a:lstStyle/>
                    <a:p>
                      <a:pPr algn="ctr"/>
                      <a:r>
                        <a:rPr lang="id-ID" sz="900" dirty="0"/>
                        <a:t>100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a:t>
                      </a:r>
                    </a:p>
                  </a:txBody>
                  <a:tcPr marT="45709" marB="45709"/>
                </a:tc>
                <a:tc>
                  <a:txBody>
                    <a:bodyPr/>
                    <a:lstStyle/>
                    <a:p>
                      <a:pPr algn="ctr"/>
                      <a:r>
                        <a:rPr lang="id-ID" sz="900" dirty="0"/>
                        <a:t>20</a:t>
                      </a:r>
                    </a:p>
                    <a:p>
                      <a:pPr algn="ctr"/>
                      <a:r>
                        <a:rPr lang="id-ID" sz="900" dirty="0"/>
                        <a:t>Nota</a:t>
                      </a:r>
                    </a:p>
                  </a:txBody>
                  <a:tcPr marT="45709" marB="45709"/>
                </a:tc>
                <a:tc>
                  <a:txBody>
                    <a:bodyPr/>
                    <a:lstStyle/>
                    <a:p>
                      <a:pPr algn="ctr"/>
                      <a:r>
                        <a:rPr lang="id-ID" sz="900" dirty="0"/>
                        <a:t>80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256,00</a:t>
                      </a:r>
                    </a:p>
                  </a:txBody>
                  <a:tcPr marT="45709" marB="45709"/>
                </a:tc>
                <a:tc>
                  <a:txBody>
                    <a:bodyPr/>
                    <a:lstStyle/>
                    <a:p>
                      <a:pPr algn="ctr"/>
                      <a:r>
                        <a:rPr lang="id-ID" sz="900" dirty="0"/>
                        <a:t>85,33</a:t>
                      </a:r>
                    </a:p>
                  </a:txBody>
                  <a:tcPr marT="45709" marB="45709"/>
                </a:tc>
                <a:extLst>
                  <a:ext uri="{0D108BD9-81ED-4DB2-BD59-A6C34878D82A}">
                    <a16:rowId xmlns:a16="http://schemas.microsoft.com/office/drawing/2014/main" xmlns="" val="10005"/>
                  </a:ext>
                </a:extLst>
              </a:tr>
              <a:tr h="359226">
                <a:tc>
                  <a:txBody>
                    <a:bodyPr/>
                    <a:lstStyle/>
                    <a:p>
                      <a:pPr algn="ctr"/>
                      <a:r>
                        <a:rPr lang="id-ID" sz="900" dirty="0"/>
                        <a:t>4</a:t>
                      </a:r>
                    </a:p>
                  </a:txBody>
                  <a:tcPr marT="45709" marB="45709"/>
                </a:tc>
                <a:tc>
                  <a:txBody>
                    <a:bodyPr/>
                    <a:lstStyle/>
                    <a:p>
                      <a:pPr algn="l"/>
                      <a:r>
                        <a:rPr lang="id-ID" sz="900" dirty="0"/>
                        <a:t>Membuat konsep SK</a:t>
                      </a:r>
                      <a:r>
                        <a:rPr lang="id-ID" sz="900" baseline="0" dirty="0"/>
                        <a:t> pindah instansi pusat dan daerah</a:t>
                      </a:r>
                      <a:endParaRPr lang="id-ID" sz="900" dirty="0"/>
                    </a:p>
                  </a:txBody>
                  <a:tcPr marT="45709" marB="45709"/>
                </a:tc>
                <a:tc>
                  <a:txBody>
                    <a:bodyPr/>
                    <a:lstStyle/>
                    <a:p>
                      <a:pPr algn="ctr"/>
                      <a:r>
                        <a:rPr lang="id-ID" sz="900" dirty="0"/>
                        <a:t>-</a:t>
                      </a:r>
                    </a:p>
                  </a:txBody>
                  <a:tcPr marT="45709" marB="45709"/>
                </a:tc>
                <a:tc>
                  <a:txBody>
                    <a:bodyPr/>
                    <a:lstStyle/>
                    <a:p>
                      <a:pPr algn="ctr"/>
                      <a:r>
                        <a:rPr lang="id-ID" sz="900" dirty="0"/>
                        <a:t>30</a:t>
                      </a:r>
                      <a:r>
                        <a:rPr lang="id-ID" sz="900" baseline="0" dirty="0"/>
                        <a:t> SK</a:t>
                      </a:r>
                      <a:endParaRPr lang="id-ID" sz="900" dirty="0"/>
                    </a:p>
                  </a:txBody>
                  <a:tcPr marT="45709" marB="45709"/>
                </a:tc>
                <a:tc>
                  <a:txBody>
                    <a:bodyPr/>
                    <a:lstStyle/>
                    <a:p>
                      <a:pPr algn="ctr"/>
                      <a:r>
                        <a:rPr lang="id-ID" sz="900" dirty="0"/>
                        <a:t>100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a:t>
                      </a:r>
                    </a:p>
                  </a:txBody>
                  <a:tcPr marT="45709" marB="45709"/>
                </a:tc>
                <a:tc>
                  <a:txBody>
                    <a:bodyPr/>
                    <a:lstStyle/>
                    <a:p>
                      <a:pPr algn="ctr"/>
                      <a:r>
                        <a:rPr lang="id-ID" sz="900" dirty="0"/>
                        <a:t>30 SK</a:t>
                      </a:r>
                    </a:p>
                  </a:txBody>
                  <a:tcPr marT="45709" marB="45709"/>
                </a:tc>
                <a:tc>
                  <a:txBody>
                    <a:bodyPr/>
                    <a:lstStyle/>
                    <a:p>
                      <a:pPr algn="ctr"/>
                      <a:r>
                        <a:rPr lang="id-ID" sz="900" dirty="0"/>
                        <a:t>85</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261,00</a:t>
                      </a:r>
                    </a:p>
                  </a:txBody>
                  <a:tcPr marT="45709" marB="45709"/>
                </a:tc>
                <a:tc>
                  <a:txBody>
                    <a:bodyPr/>
                    <a:lstStyle/>
                    <a:p>
                      <a:pPr algn="ctr"/>
                      <a:r>
                        <a:rPr lang="id-ID" sz="900" dirty="0"/>
                        <a:t>87,00</a:t>
                      </a:r>
                    </a:p>
                  </a:txBody>
                  <a:tcPr marT="45709" marB="45709"/>
                </a:tc>
                <a:extLst>
                  <a:ext uri="{0D108BD9-81ED-4DB2-BD59-A6C34878D82A}">
                    <a16:rowId xmlns:a16="http://schemas.microsoft.com/office/drawing/2014/main" xmlns="" val="10006"/>
                  </a:ext>
                </a:extLst>
              </a:tr>
              <a:tr h="493944">
                <a:tc>
                  <a:txBody>
                    <a:bodyPr/>
                    <a:lstStyle/>
                    <a:p>
                      <a:pPr algn="ctr"/>
                      <a:r>
                        <a:rPr lang="id-ID" sz="900" dirty="0"/>
                        <a:t>5</a:t>
                      </a: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a:t>Membuat laporan kenaikan pangkat, PMK, mutasi lain dan pindah instansi pusat dan daerah</a:t>
                      </a:r>
                    </a:p>
                  </a:txBody>
                  <a:tcPr marT="45709" marB="45709"/>
                </a:tc>
                <a:tc>
                  <a:txBody>
                    <a:bodyPr/>
                    <a:lstStyle/>
                    <a:p>
                      <a:pPr algn="ctr"/>
                      <a:r>
                        <a:rPr lang="id-ID" sz="900" dirty="0"/>
                        <a:t>-</a:t>
                      </a:r>
                    </a:p>
                  </a:txBody>
                  <a:tcPr marT="45709" marB="45709"/>
                </a:tc>
                <a:tc>
                  <a:txBody>
                    <a:bodyPr/>
                    <a:lstStyle/>
                    <a:p>
                      <a:pPr algn="ctr"/>
                      <a:r>
                        <a:rPr lang="id-ID" sz="900" dirty="0"/>
                        <a:t>2</a:t>
                      </a:r>
                      <a:r>
                        <a:rPr lang="id-ID" sz="900" baseline="0" dirty="0"/>
                        <a:t> lap</a:t>
                      </a:r>
                      <a:endParaRPr lang="id-ID" sz="900" dirty="0"/>
                    </a:p>
                  </a:txBody>
                  <a:tcPr marT="45709" marB="45709"/>
                </a:tc>
                <a:tc>
                  <a:txBody>
                    <a:bodyPr/>
                    <a:lstStyle/>
                    <a:p>
                      <a:pPr algn="ctr"/>
                      <a:r>
                        <a:rPr lang="id-ID" sz="900" dirty="0"/>
                        <a:t>100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a:t>
                      </a:r>
                    </a:p>
                  </a:txBody>
                  <a:tcPr marT="45709" marB="45709"/>
                </a:tc>
                <a:tc>
                  <a:txBody>
                    <a:bodyPr/>
                    <a:lstStyle/>
                    <a:p>
                      <a:pPr algn="ctr"/>
                      <a:r>
                        <a:rPr lang="id-ID" sz="900" dirty="0"/>
                        <a:t>2</a:t>
                      </a:r>
                      <a:r>
                        <a:rPr lang="id-ID" sz="900" baseline="0" dirty="0"/>
                        <a:t> lap</a:t>
                      </a:r>
                      <a:endParaRPr lang="id-ID" sz="900" dirty="0"/>
                    </a:p>
                  </a:txBody>
                  <a:tcPr marT="45709" marB="45709"/>
                </a:tc>
                <a:tc>
                  <a:txBody>
                    <a:bodyPr/>
                    <a:lstStyle/>
                    <a:p>
                      <a:pPr algn="ctr"/>
                      <a:r>
                        <a:rPr lang="id-ID" sz="900" dirty="0"/>
                        <a:t>80</a:t>
                      </a:r>
                    </a:p>
                  </a:txBody>
                  <a:tcPr marT="45709" marB="45709"/>
                </a:tc>
                <a:tc>
                  <a:txBody>
                    <a:bodyPr/>
                    <a:lstStyle/>
                    <a:p>
                      <a:pPr algn="ctr"/>
                      <a:r>
                        <a:rPr lang="id-ID" sz="900" dirty="0"/>
                        <a:t>12</a:t>
                      </a:r>
                    </a:p>
                  </a:txBody>
                  <a:tcPr marT="45709" marB="45709"/>
                </a:tc>
                <a:tc>
                  <a:txBody>
                    <a:bodyPr/>
                    <a:lstStyle/>
                    <a:p>
                      <a:pPr algn="ctr"/>
                      <a:r>
                        <a:rPr lang="id-ID" sz="900" dirty="0"/>
                        <a:t>-</a:t>
                      </a:r>
                    </a:p>
                  </a:txBody>
                  <a:tcPr marT="45709" marB="45709"/>
                </a:tc>
                <a:tc>
                  <a:txBody>
                    <a:bodyPr/>
                    <a:lstStyle/>
                    <a:p>
                      <a:pPr algn="ctr"/>
                      <a:r>
                        <a:rPr lang="id-ID" sz="900" dirty="0"/>
                        <a:t>256,00</a:t>
                      </a:r>
                    </a:p>
                  </a:txBody>
                  <a:tcPr marT="45709" marB="45709"/>
                </a:tc>
                <a:tc>
                  <a:txBody>
                    <a:bodyPr/>
                    <a:lstStyle/>
                    <a:p>
                      <a:pPr algn="ctr"/>
                      <a:r>
                        <a:rPr lang="id-ID" sz="900" dirty="0"/>
                        <a:t>85,33</a:t>
                      </a:r>
                    </a:p>
                  </a:txBody>
                  <a:tcPr marT="45709" marB="45709"/>
                </a:tc>
                <a:extLst>
                  <a:ext uri="{0D108BD9-81ED-4DB2-BD59-A6C34878D82A}">
                    <a16:rowId xmlns:a16="http://schemas.microsoft.com/office/drawing/2014/main" xmlns="" val="10007"/>
                  </a:ext>
                </a:extLst>
              </a:tr>
              <a:tr h="359226">
                <a:tc>
                  <a:txBody>
                    <a:bodyPr/>
                    <a:lstStyle/>
                    <a:p>
                      <a:pPr algn="ctr"/>
                      <a:endParaRPr lang="id-ID" sz="9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a:t>II Tugas Tambahan dan kreativitas unsur penunjang:</a:t>
                      </a:r>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extLst>
                  <a:ext uri="{0D108BD9-81ED-4DB2-BD59-A6C34878D82A}">
                    <a16:rowId xmlns:a16="http://schemas.microsoft.com/office/drawing/2014/main" xmlns="" val="10008"/>
                  </a:ext>
                </a:extLst>
              </a:tr>
              <a:tr h="224508">
                <a:tc>
                  <a:txBody>
                    <a:bodyPr/>
                    <a:lstStyle/>
                    <a:p>
                      <a:pPr algn="ctr"/>
                      <a:endParaRPr lang="id-ID" sz="9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a:t>a. Tugas Tambahan</a:t>
                      </a:r>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extLst>
                  <a:ext uri="{0D108BD9-81ED-4DB2-BD59-A6C34878D82A}">
                    <a16:rowId xmlns:a16="http://schemas.microsoft.com/office/drawing/2014/main" xmlns="" val="10009"/>
                  </a:ext>
                </a:extLst>
              </a:tr>
              <a:tr h="224508">
                <a:tc>
                  <a:txBody>
                    <a:bodyPr/>
                    <a:lstStyle/>
                    <a:p>
                      <a:pPr algn="ctr"/>
                      <a:endParaRPr lang="id-ID" sz="9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a:t>b. Kreativitas</a:t>
                      </a:r>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extLst>
                  <a:ext uri="{0D108BD9-81ED-4DB2-BD59-A6C34878D82A}">
                    <a16:rowId xmlns:a16="http://schemas.microsoft.com/office/drawing/2014/main" xmlns="" val="10010"/>
                  </a:ext>
                </a:extLst>
              </a:tr>
              <a:tr h="224508">
                <a:tc>
                  <a:txBody>
                    <a:bodyPr/>
                    <a:lstStyle/>
                    <a:p>
                      <a:pPr algn="ctr"/>
                      <a:endParaRPr lang="id-ID" sz="900" dirty="0"/>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900" dirty="0"/>
                        <a:t>JUMLAH</a:t>
                      </a:r>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endParaRPr lang="id-ID" sz="900" dirty="0"/>
                    </a:p>
                  </a:txBody>
                  <a:tcPr marT="45709" marB="45709"/>
                </a:tc>
                <a:tc>
                  <a:txBody>
                    <a:bodyPr/>
                    <a:lstStyle/>
                    <a:p>
                      <a:pPr algn="ctr"/>
                      <a:r>
                        <a:rPr lang="id-ID" sz="900" dirty="0"/>
                        <a:t>429,99</a:t>
                      </a:r>
                    </a:p>
                  </a:txBody>
                  <a:tcPr marT="45709" marB="45709"/>
                </a:tc>
                <a:extLst>
                  <a:ext uri="{0D108BD9-81ED-4DB2-BD59-A6C34878D82A}">
                    <a16:rowId xmlns:a16="http://schemas.microsoft.com/office/drawing/2014/main" xmlns="" val="10011"/>
                  </a:ext>
                </a:extLst>
              </a:tr>
              <a:tr h="224508">
                <a:tc rowSpan="2" gridSpan="1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id-ID" sz="1000" b="1" dirty="0"/>
                        <a:t>NILAI CAPAIAN SK</a:t>
                      </a:r>
                      <a:r>
                        <a:rPr lang="id-ID" sz="1000" dirty="0"/>
                        <a:t>                                                                        (429,99:5)=</a:t>
                      </a:r>
                    </a:p>
                  </a:txBody>
                  <a:tcPr marT="45709" marB="45709"/>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rowSpan="2" hMerge="1">
                  <a:txBody>
                    <a:bodyPr/>
                    <a:lstStyle/>
                    <a:p>
                      <a:pPr algn="ctr"/>
                      <a:endParaRPr lang="id-ID" sz="900" dirty="0"/>
                    </a:p>
                  </a:txBody>
                  <a:tcPr/>
                </a:tc>
                <a:tc>
                  <a:txBody>
                    <a:bodyPr/>
                    <a:lstStyle/>
                    <a:p>
                      <a:pPr algn="ctr"/>
                      <a:r>
                        <a:rPr lang="id-ID" sz="900" dirty="0"/>
                        <a:t>86,00</a:t>
                      </a:r>
                    </a:p>
                  </a:txBody>
                  <a:tcPr marT="45709" marB="45709"/>
                </a:tc>
                <a:extLst>
                  <a:ext uri="{0D108BD9-81ED-4DB2-BD59-A6C34878D82A}">
                    <a16:rowId xmlns:a16="http://schemas.microsoft.com/office/drawing/2014/main" xmlns="" val="10012"/>
                  </a:ext>
                </a:extLst>
              </a:tr>
              <a:tr h="224508">
                <a:tc gridSpan="13" vMerge="1">
                  <a:txBody>
                    <a:bodyPr/>
                    <a:lstStyle/>
                    <a:p>
                      <a:pPr algn="ctr"/>
                      <a:endParaRPr lang="id-ID" sz="900" dirty="0"/>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hMerge="1" vMerge="1">
                  <a:txBody>
                    <a:bodyPr/>
                    <a:lstStyle/>
                    <a:p>
                      <a:pPr algn="ctr"/>
                      <a:endParaRPr lang="id-ID" sz="900" dirty="0"/>
                    </a:p>
                  </a:txBody>
                  <a:tcPr/>
                </a:tc>
                <a:tc>
                  <a:txBody>
                    <a:bodyPr/>
                    <a:lstStyle/>
                    <a:p>
                      <a:pPr algn="ctr"/>
                      <a:r>
                        <a:rPr lang="id-ID" sz="900" dirty="0"/>
                        <a:t>(Baik)</a:t>
                      </a:r>
                    </a:p>
                  </a:txBody>
                  <a:tcPr marT="45709" marB="45709"/>
                </a:tc>
                <a:extLst>
                  <a:ext uri="{0D108BD9-81ED-4DB2-BD59-A6C34878D82A}">
                    <a16:rowId xmlns:a16="http://schemas.microsoft.com/office/drawing/2014/main" xmlns="" val="10013"/>
                  </a:ext>
                </a:extLst>
              </a:tr>
            </a:tbl>
          </a:graphicData>
        </a:graphic>
      </p:graphicFrame>
      <p:sp>
        <p:nvSpPr>
          <p:cNvPr id="3" name="TextBox 2"/>
          <p:cNvSpPr txBox="1"/>
          <p:nvPr/>
        </p:nvSpPr>
        <p:spPr>
          <a:xfrm>
            <a:off x="24384" y="409575"/>
            <a:ext cx="7086600" cy="260350"/>
          </a:xfrm>
          <a:prstGeom prst="rect">
            <a:avLst/>
          </a:prstGeom>
          <a:noFill/>
        </p:spPr>
        <p:txBody>
          <a:bodyPr>
            <a:spAutoFit/>
          </a:bodyPr>
          <a:lstStyle/>
          <a:p>
            <a:pPr>
              <a:defRPr/>
            </a:pPr>
            <a:r>
              <a:rPr lang="id-ID" sz="1050" dirty="0">
                <a:solidFill>
                  <a:prstClr val="black"/>
                </a:solidFill>
                <a:latin typeface="Calibri"/>
                <a:cs typeface="Arial" charset="0"/>
              </a:rPr>
              <a:t>Jangka waktu penilaian 5 Januari s/d 31 Desember 2012</a:t>
            </a:r>
          </a:p>
        </p:txBody>
      </p:sp>
      <p:sp>
        <p:nvSpPr>
          <p:cNvPr id="76999" name="TextBox 3"/>
          <p:cNvSpPr txBox="1">
            <a:spLocks noChangeArrowheads="1"/>
          </p:cNvSpPr>
          <p:nvPr/>
        </p:nvSpPr>
        <p:spPr bwMode="auto">
          <a:xfrm>
            <a:off x="2743200" y="76202"/>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solidFill>
                  <a:prstClr val="black"/>
                </a:solidFill>
              </a:rPr>
              <a:t>PENILAIAN SASARAN KERJA PEGAWAI NEGERI SIPIL</a:t>
            </a:r>
          </a:p>
        </p:txBody>
      </p:sp>
      <p:sp>
        <p:nvSpPr>
          <p:cNvPr id="77000" name="TextBox 4"/>
          <p:cNvSpPr txBox="1">
            <a:spLocks noChangeArrowheads="1"/>
          </p:cNvSpPr>
          <p:nvPr/>
        </p:nvSpPr>
        <p:spPr bwMode="auto">
          <a:xfrm>
            <a:off x="6172200" y="5867402"/>
            <a:ext cx="274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000">
                <a:solidFill>
                  <a:prstClr val="black"/>
                </a:solidFill>
              </a:rPr>
              <a:t>Jakarta, 31 Desember 2012</a:t>
            </a:r>
          </a:p>
          <a:p>
            <a:pPr algn="ctr" eaLnBrk="1" hangingPunct="1"/>
            <a:r>
              <a:rPr lang="id-ID" sz="1000">
                <a:solidFill>
                  <a:prstClr val="black"/>
                </a:solidFill>
              </a:rPr>
              <a:t>Pejabat Penilai</a:t>
            </a:r>
          </a:p>
          <a:p>
            <a:pPr algn="ctr" eaLnBrk="1" hangingPunct="1"/>
            <a:r>
              <a:rPr lang="id-ID" sz="1000">
                <a:solidFill>
                  <a:prstClr val="black"/>
                </a:solidFill>
              </a:rPr>
              <a:t>(Dra. Sri)</a:t>
            </a:r>
          </a:p>
          <a:p>
            <a:pPr algn="ctr" eaLnBrk="1" hangingPunct="1"/>
            <a:r>
              <a:rPr lang="id-ID" sz="1000">
                <a:solidFill>
                  <a:prstClr val="black"/>
                </a:solidFill>
              </a:rPr>
              <a:t>NIP. 196305221992012001</a:t>
            </a:r>
          </a:p>
          <a:p>
            <a:pPr eaLnBrk="1" hangingPunct="1"/>
            <a:endParaRPr lang="id-ID" sz="1000">
              <a:solidFill>
                <a:prstClr val="black"/>
              </a:solidFill>
            </a:endParaRPr>
          </a:p>
        </p:txBody>
      </p:sp>
    </p:spTree>
    <p:extLst>
      <p:ext uri="{BB962C8B-B14F-4D97-AF65-F5344CB8AC3E}">
        <p14:creationId xmlns:p14="http://schemas.microsoft.com/office/powerpoint/2010/main" val="1761140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534400" cy="338138"/>
          </a:xfrm>
          <a:prstGeom prst="rect">
            <a:avLst/>
          </a:prstGeom>
          <a:noFill/>
        </p:spPr>
        <p:txBody>
          <a:bodyPr>
            <a:spAutoFit/>
          </a:bodyPr>
          <a:lstStyle/>
          <a:p>
            <a:pPr>
              <a:defRPr/>
            </a:pPr>
            <a:r>
              <a:rPr lang="id-ID" sz="1600" b="1" dirty="0">
                <a:solidFill>
                  <a:srgbClr val="4F81BD">
                    <a:lumMod val="75000"/>
                  </a:srgbClr>
                </a:solidFill>
                <a:latin typeface="Segoe UI" pitchFamily="34" charset="0"/>
                <a:ea typeface="Segoe UI" pitchFamily="34" charset="0"/>
                <a:cs typeface="Segoe UI" pitchFamily="34" charset="0"/>
              </a:rPr>
              <a:t>CONTOH FORM PENILAIAN PRESTASI KERJA PNS</a:t>
            </a:r>
          </a:p>
        </p:txBody>
      </p:sp>
      <p:sp>
        <p:nvSpPr>
          <p:cNvPr id="120835" name="TextBox 4"/>
          <p:cNvSpPr txBox="1">
            <a:spLocks noChangeArrowheads="1"/>
          </p:cNvSpPr>
          <p:nvPr/>
        </p:nvSpPr>
        <p:spPr bwMode="auto">
          <a:xfrm>
            <a:off x="457200" y="1092202"/>
            <a:ext cx="4038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200">
                <a:solidFill>
                  <a:prstClr val="black"/>
                </a:solidFill>
              </a:rPr>
              <a:t>KEMENTERIAN PENDIDIKAN DAN KEBUDAYAAN</a:t>
            </a:r>
          </a:p>
        </p:txBody>
      </p:sp>
      <p:graphicFrame>
        <p:nvGraphicFramePr>
          <p:cNvPr id="6" name="Table 5"/>
          <p:cNvGraphicFramePr>
            <a:graphicFrameLocks noGrp="1"/>
          </p:cNvGraphicFramePr>
          <p:nvPr/>
        </p:nvGraphicFramePr>
        <p:xfrm>
          <a:off x="533400" y="1346200"/>
          <a:ext cx="8001000" cy="5130800"/>
        </p:xfrm>
        <a:graphic>
          <a:graphicData uri="http://schemas.openxmlformats.org/drawingml/2006/table">
            <a:tbl>
              <a:tblPr bandRow="1">
                <a:tableStyleId>{5C22544A-7EE6-4342-B048-85BDC9FD1C3A}</a:tableStyleId>
              </a:tblPr>
              <a:tblGrid>
                <a:gridCol w="518583">
                  <a:extLst>
                    <a:ext uri="{9D8B030D-6E8A-4147-A177-3AD203B41FA5}">
                      <a16:colId xmlns:a16="http://schemas.microsoft.com/office/drawing/2014/main" xmlns="" val="20000"/>
                    </a:ext>
                  </a:extLst>
                </a:gridCol>
                <a:gridCol w="3407833">
                  <a:extLst>
                    <a:ext uri="{9D8B030D-6E8A-4147-A177-3AD203B41FA5}">
                      <a16:colId xmlns:a16="http://schemas.microsoft.com/office/drawing/2014/main" xmlns="" val="20001"/>
                    </a:ext>
                  </a:extLst>
                </a:gridCol>
                <a:gridCol w="4074584">
                  <a:extLst>
                    <a:ext uri="{9D8B030D-6E8A-4147-A177-3AD203B41FA5}">
                      <a16:colId xmlns:a16="http://schemas.microsoft.com/office/drawing/2014/main" xmlns="" val="20002"/>
                    </a:ext>
                  </a:extLst>
                </a:gridCol>
              </a:tblGrid>
              <a:tr h="370840">
                <a:tc>
                  <a:txBody>
                    <a:bodyPr/>
                    <a:lstStyle/>
                    <a:p>
                      <a:r>
                        <a:rPr lang="id-ID" sz="1200" dirty="0"/>
                        <a:t>1.</a:t>
                      </a:r>
                    </a:p>
                  </a:txBody>
                  <a:tcPr/>
                </a:tc>
                <a:tc gridSpan="2">
                  <a:txBody>
                    <a:bodyPr/>
                    <a:lstStyle/>
                    <a:p>
                      <a:r>
                        <a:rPr lang="id-ID" sz="1200" dirty="0"/>
                        <a:t>YANG DINILAI</a:t>
                      </a:r>
                    </a:p>
                  </a:txBody>
                  <a:tcPr/>
                </a:tc>
                <a:tc hMerge="1">
                  <a:txBody>
                    <a:bodyPr/>
                    <a:lstStyle/>
                    <a:p>
                      <a:endParaRPr lang="id-ID" sz="1600" dirty="0"/>
                    </a:p>
                  </a:txBody>
                  <a:tcPr/>
                </a:tc>
                <a:extLst>
                  <a:ext uri="{0D108BD9-81ED-4DB2-BD59-A6C34878D82A}">
                    <a16:rowId xmlns:a16="http://schemas.microsoft.com/office/drawing/2014/main" xmlns="" val="10000"/>
                  </a:ext>
                </a:extLst>
              </a:tr>
              <a:tr h="0">
                <a:tc>
                  <a:txBody>
                    <a:bodyPr/>
                    <a:lstStyle/>
                    <a:p>
                      <a:pPr algn="l"/>
                      <a:endParaRPr lang="id-ID" sz="1200" dirty="0"/>
                    </a:p>
                  </a:txBody>
                  <a:tcPr/>
                </a:tc>
                <a:tc>
                  <a:txBody>
                    <a:bodyPr/>
                    <a:lstStyle/>
                    <a:p>
                      <a:pPr marL="228600" indent="-228600" algn="l">
                        <a:buAutoNum type="alphaLcPeriod"/>
                      </a:pPr>
                      <a:r>
                        <a:rPr lang="id-ID" sz="1200" dirty="0"/>
                        <a:t>Nama</a:t>
                      </a:r>
                    </a:p>
                  </a:txBody>
                  <a:tcPr/>
                </a:tc>
                <a:tc>
                  <a:txBody>
                    <a:bodyPr/>
                    <a:lstStyle/>
                    <a:p>
                      <a:pPr algn="l"/>
                      <a:r>
                        <a:rPr lang="id-ID" sz="1200" dirty="0"/>
                        <a:t>Elysa, SH</a:t>
                      </a:r>
                    </a:p>
                  </a:txBody>
                  <a:tcPr/>
                </a:tc>
                <a:extLst>
                  <a:ext uri="{0D108BD9-81ED-4DB2-BD59-A6C34878D82A}">
                    <a16:rowId xmlns:a16="http://schemas.microsoft.com/office/drawing/2014/main" xmlns="" val="10001"/>
                  </a:ext>
                </a:extLst>
              </a:tr>
              <a:tr h="0">
                <a:tc>
                  <a:txBody>
                    <a:bodyPr/>
                    <a:lstStyle/>
                    <a:p>
                      <a:pPr algn="l"/>
                      <a:endParaRPr lang="id-ID" sz="1200" dirty="0"/>
                    </a:p>
                  </a:txBody>
                  <a:tcPr/>
                </a:tc>
                <a:tc>
                  <a:txBody>
                    <a:bodyPr/>
                    <a:lstStyle/>
                    <a:p>
                      <a:pPr algn="l"/>
                      <a:r>
                        <a:rPr lang="id-ID" sz="1200" dirty="0"/>
                        <a:t>b. NIP</a:t>
                      </a:r>
                    </a:p>
                  </a:txBody>
                  <a:tcPr/>
                </a:tc>
                <a:tc>
                  <a:txBody>
                    <a:bodyPr/>
                    <a:lstStyle/>
                    <a:p>
                      <a:pPr algn="l"/>
                      <a:r>
                        <a:rPr lang="id-ID" sz="1200" dirty="0"/>
                        <a:t>196803051990042001</a:t>
                      </a:r>
                    </a:p>
                  </a:txBody>
                  <a:tcPr/>
                </a:tc>
                <a:extLst>
                  <a:ext uri="{0D108BD9-81ED-4DB2-BD59-A6C34878D82A}">
                    <a16:rowId xmlns:a16="http://schemas.microsoft.com/office/drawing/2014/main" xmlns="" val="10002"/>
                  </a:ext>
                </a:extLst>
              </a:tr>
              <a:tr h="147320">
                <a:tc>
                  <a:txBody>
                    <a:bodyPr/>
                    <a:lstStyle/>
                    <a:p>
                      <a:pPr algn="l"/>
                      <a:endParaRPr lang="id-ID" sz="1200" dirty="0"/>
                    </a:p>
                  </a:txBody>
                  <a:tcPr/>
                </a:tc>
                <a:tc>
                  <a:txBody>
                    <a:bodyPr/>
                    <a:lstStyle/>
                    <a:p>
                      <a:pPr algn="l"/>
                      <a:r>
                        <a:rPr lang="id-ID" sz="1200" dirty="0"/>
                        <a:t>c. Pangkat, golongan ruang</a:t>
                      </a:r>
                    </a:p>
                  </a:txBody>
                  <a:tcPr/>
                </a:tc>
                <a:tc>
                  <a:txBody>
                    <a:bodyPr/>
                    <a:lstStyle/>
                    <a:p>
                      <a:pPr algn="l"/>
                      <a:r>
                        <a:rPr lang="id-ID" sz="1200" dirty="0"/>
                        <a:t>Penata Tk I/ III/d</a:t>
                      </a:r>
                    </a:p>
                  </a:txBody>
                  <a:tcPr/>
                </a:tc>
                <a:extLst>
                  <a:ext uri="{0D108BD9-81ED-4DB2-BD59-A6C34878D82A}">
                    <a16:rowId xmlns:a16="http://schemas.microsoft.com/office/drawing/2014/main" xmlns="" val="10003"/>
                  </a:ext>
                </a:extLst>
              </a:tr>
              <a:tr h="0">
                <a:tc>
                  <a:txBody>
                    <a:bodyPr/>
                    <a:lstStyle/>
                    <a:p>
                      <a:pPr algn="l"/>
                      <a:endParaRPr lang="id-ID" sz="1200" dirty="0"/>
                    </a:p>
                  </a:txBody>
                  <a:tcPr/>
                </a:tc>
                <a:tc>
                  <a:txBody>
                    <a:bodyPr/>
                    <a:lstStyle/>
                    <a:p>
                      <a:pPr algn="l"/>
                      <a:r>
                        <a:rPr lang="id-ID" sz="1200" dirty="0"/>
                        <a:t>d. Jabatan / Pekerjaan</a:t>
                      </a:r>
                    </a:p>
                  </a:txBody>
                  <a:tcPr/>
                </a:tc>
                <a:tc>
                  <a:txBody>
                    <a:bodyPr/>
                    <a:lstStyle/>
                    <a:p>
                      <a:pPr algn="l"/>
                      <a:r>
                        <a:rPr lang="id-ID" sz="1200" dirty="0"/>
                        <a:t>Kasubbag Mutasi Dosen I</a:t>
                      </a:r>
                    </a:p>
                  </a:txBody>
                  <a:tcPr/>
                </a:tc>
                <a:extLst>
                  <a:ext uri="{0D108BD9-81ED-4DB2-BD59-A6C34878D82A}">
                    <a16:rowId xmlns:a16="http://schemas.microsoft.com/office/drawing/2014/main" xmlns="" val="10004"/>
                  </a:ext>
                </a:extLst>
              </a:tr>
              <a:tr h="132080">
                <a:tc>
                  <a:txBody>
                    <a:bodyPr/>
                    <a:lstStyle/>
                    <a:p>
                      <a:pPr algn="l"/>
                      <a:endParaRPr lang="id-ID" sz="1200" dirty="0"/>
                    </a:p>
                  </a:txBody>
                  <a:tcPr/>
                </a:tc>
                <a:tc>
                  <a:txBody>
                    <a:bodyPr/>
                    <a:lstStyle/>
                    <a:p>
                      <a:pPr algn="l"/>
                      <a:r>
                        <a:rPr lang="id-ID" sz="1200" dirty="0"/>
                        <a:t>e. Unit Organisasi</a:t>
                      </a:r>
                    </a:p>
                  </a:txBody>
                  <a:tcPr/>
                </a:tc>
                <a:tc>
                  <a:txBody>
                    <a:bodyPr/>
                    <a:lstStyle/>
                    <a:p>
                      <a:pPr algn="l"/>
                      <a:r>
                        <a:rPr lang="id-ID" sz="1200" dirty="0"/>
                        <a:t>Biro Kepegawaian</a:t>
                      </a:r>
                    </a:p>
                  </a:txBody>
                  <a:tcPr/>
                </a:tc>
                <a:extLst>
                  <a:ext uri="{0D108BD9-81ED-4DB2-BD59-A6C34878D82A}">
                    <a16:rowId xmlns:a16="http://schemas.microsoft.com/office/drawing/2014/main" xmlns="" val="10005"/>
                  </a:ext>
                </a:extLst>
              </a:tr>
              <a:tr h="370840">
                <a:tc>
                  <a:txBody>
                    <a:bodyPr/>
                    <a:lstStyle/>
                    <a:p>
                      <a:pPr algn="l"/>
                      <a:r>
                        <a:rPr lang="id-ID" sz="1200" dirty="0"/>
                        <a:t>2.</a:t>
                      </a:r>
                    </a:p>
                  </a:txBody>
                  <a:tcPr/>
                </a:tc>
                <a:tc gridSpan="2">
                  <a:txBody>
                    <a:bodyPr/>
                    <a:lstStyle/>
                    <a:p>
                      <a:pPr algn="l"/>
                      <a:r>
                        <a:rPr lang="id-ID" sz="1200" dirty="0"/>
                        <a:t>PEJABAT PENILAI</a:t>
                      </a:r>
                    </a:p>
                  </a:txBody>
                  <a:tcPr/>
                </a:tc>
                <a:tc hMerge="1">
                  <a:txBody>
                    <a:bodyPr/>
                    <a:lstStyle/>
                    <a:p>
                      <a:pPr algn="l"/>
                      <a:endParaRPr lang="id-ID" sz="1200" dirty="0"/>
                    </a:p>
                  </a:txBody>
                  <a:tcPr/>
                </a:tc>
                <a:extLst>
                  <a:ext uri="{0D108BD9-81ED-4DB2-BD59-A6C34878D82A}">
                    <a16:rowId xmlns:a16="http://schemas.microsoft.com/office/drawing/2014/main" xmlns="" val="10006"/>
                  </a:ext>
                </a:extLst>
              </a:tr>
              <a:tr h="0">
                <a:tc>
                  <a:txBody>
                    <a:bodyPr/>
                    <a:lstStyle/>
                    <a:p>
                      <a:pPr algn="l"/>
                      <a:endParaRPr lang="id-ID" sz="1200" dirty="0"/>
                    </a:p>
                  </a:txBody>
                  <a:tcPr/>
                </a:tc>
                <a:tc>
                  <a:txBody>
                    <a:bodyPr/>
                    <a:lstStyle/>
                    <a:p>
                      <a:pPr marL="228600" indent="-228600" algn="l">
                        <a:buAutoNum type="alphaLcPeriod"/>
                      </a:pPr>
                      <a:r>
                        <a:rPr lang="id-ID" sz="1200" dirty="0"/>
                        <a:t>Nama</a:t>
                      </a:r>
                    </a:p>
                  </a:txBody>
                  <a:tcPr/>
                </a:tc>
                <a:tc>
                  <a:txBody>
                    <a:bodyPr/>
                    <a:lstStyle/>
                    <a:p>
                      <a:pPr algn="l"/>
                      <a:r>
                        <a:rPr lang="id-ID" sz="1200" dirty="0"/>
                        <a:t>Dra. Sri</a:t>
                      </a:r>
                    </a:p>
                  </a:txBody>
                  <a:tcPr/>
                </a:tc>
                <a:extLst>
                  <a:ext uri="{0D108BD9-81ED-4DB2-BD59-A6C34878D82A}">
                    <a16:rowId xmlns:a16="http://schemas.microsoft.com/office/drawing/2014/main" xmlns="" val="10007"/>
                  </a:ext>
                </a:extLst>
              </a:tr>
              <a:tr h="0">
                <a:tc>
                  <a:txBody>
                    <a:bodyPr/>
                    <a:lstStyle/>
                    <a:p>
                      <a:pPr algn="l"/>
                      <a:endParaRPr lang="id-ID" sz="1200" dirty="0"/>
                    </a:p>
                  </a:txBody>
                  <a:tcPr/>
                </a:tc>
                <a:tc>
                  <a:txBody>
                    <a:bodyPr/>
                    <a:lstStyle/>
                    <a:p>
                      <a:pPr marL="228600" indent="-228600" algn="l">
                        <a:buNone/>
                      </a:pPr>
                      <a:r>
                        <a:rPr lang="id-ID" sz="1200" dirty="0"/>
                        <a:t>b.</a:t>
                      </a:r>
                      <a:r>
                        <a:rPr lang="id-ID" sz="1200" baseline="0" dirty="0"/>
                        <a:t> NIP</a:t>
                      </a:r>
                      <a:endParaRPr lang="id-ID" sz="1200" dirty="0"/>
                    </a:p>
                  </a:txBody>
                  <a:tcPr/>
                </a:tc>
                <a:tc>
                  <a:txBody>
                    <a:bodyPr/>
                    <a:lstStyle/>
                    <a:p>
                      <a:pPr algn="l"/>
                      <a:r>
                        <a:rPr lang="id-ID" sz="1200" dirty="0"/>
                        <a:t>196305221992012001</a:t>
                      </a:r>
                    </a:p>
                  </a:txBody>
                  <a:tcPr/>
                </a:tc>
                <a:extLst>
                  <a:ext uri="{0D108BD9-81ED-4DB2-BD59-A6C34878D82A}">
                    <a16:rowId xmlns:a16="http://schemas.microsoft.com/office/drawing/2014/main" xmlns="" val="10008"/>
                  </a:ext>
                </a:extLst>
              </a:tr>
              <a:tr h="127000">
                <a:tc>
                  <a:txBody>
                    <a:bodyPr/>
                    <a:lstStyle/>
                    <a:p>
                      <a:pPr algn="l"/>
                      <a:endParaRPr lang="id-ID" sz="1200" dirty="0"/>
                    </a:p>
                  </a:txBody>
                  <a:tcPr/>
                </a:tc>
                <a:tc>
                  <a:txBody>
                    <a:bodyPr/>
                    <a:lstStyle/>
                    <a:p>
                      <a:pPr marL="228600" indent="-228600" algn="l">
                        <a:buNone/>
                      </a:pPr>
                      <a:r>
                        <a:rPr lang="id-ID" sz="1200" dirty="0"/>
                        <a:t>c. Pangkat, golongan ruang</a:t>
                      </a:r>
                    </a:p>
                  </a:txBody>
                  <a:tcPr/>
                </a:tc>
                <a:tc>
                  <a:txBody>
                    <a:bodyPr/>
                    <a:lstStyle/>
                    <a:p>
                      <a:pPr algn="l"/>
                      <a:r>
                        <a:rPr lang="id-ID" sz="1200" dirty="0"/>
                        <a:t>Pembina/ IV/a</a:t>
                      </a:r>
                    </a:p>
                  </a:txBody>
                  <a:tcPr/>
                </a:tc>
                <a:extLst>
                  <a:ext uri="{0D108BD9-81ED-4DB2-BD59-A6C34878D82A}">
                    <a16:rowId xmlns:a16="http://schemas.microsoft.com/office/drawing/2014/main" xmlns="" val="10009"/>
                  </a:ext>
                </a:extLst>
              </a:tr>
              <a:tr h="147320">
                <a:tc>
                  <a:txBody>
                    <a:bodyPr/>
                    <a:lstStyle/>
                    <a:p>
                      <a:pPr algn="l"/>
                      <a:endParaRPr lang="id-ID" sz="1200" dirty="0"/>
                    </a:p>
                  </a:txBody>
                  <a:tcPr/>
                </a:tc>
                <a:tc>
                  <a:txBody>
                    <a:bodyPr/>
                    <a:lstStyle/>
                    <a:p>
                      <a:pPr marL="228600" indent="-228600" algn="l">
                        <a:buNone/>
                      </a:pPr>
                      <a:r>
                        <a:rPr lang="id-ID" sz="1200" dirty="0"/>
                        <a:t>d. Jabatan / Pekerjaan</a:t>
                      </a:r>
                    </a:p>
                  </a:txBody>
                  <a:tcPr/>
                </a:tc>
                <a:tc>
                  <a:txBody>
                    <a:bodyPr/>
                    <a:lstStyle/>
                    <a:p>
                      <a:pPr algn="l"/>
                      <a:r>
                        <a:rPr lang="id-ID" sz="1200" dirty="0"/>
                        <a:t>Kepala Bagian Mutasi Dosen</a:t>
                      </a:r>
                    </a:p>
                  </a:txBody>
                  <a:tcPr/>
                </a:tc>
                <a:extLst>
                  <a:ext uri="{0D108BD9-81ED-4DB2-BD59-A6C34878D82A}">
                    <a16:rowId xmlns:a16="http://schemas.microsoft.com/office/drawing/2014/main" xmlns="" val="10010"/>
                  </a:ext>
                </a:extLst>
              </a:tr>
              <a:tr h="0">
                <a:tc>
                  <a:txBody>
                    <a:bodyPr/>
                    <a:lstStyle/>
                    <a:p>
                      <a:pPr algn="l"/>
                      <a:endParaRPr lang="id-ID" sz="1200" dirty="0"/>
                    </a:p>
                  </a:txBody>
                  <a:tcPr/>
                </a:tc>
                <a:tc>
                  <a:txBody>
                    <a:bodyPr/>
                    <a:lstStyle/>
                    <a:p>
                      <a:pPr marL="228600" indent="-228600" algn="l">
                        <a:buNone/>
                      </a:pPr>
                      <a:r>
                        <a:rPr lang="id-ID" sz="1200" dirty="0"/>
                        <a:t>e. Unit organisasi</a:t>
                      </a:r>
                    </a:p>
                  </a:txBody>
                  <a:tcPr/>
                </a:tc>
                <a:tc>
                  <a:txBody>
                    <a:bodyPr/>
                    <a:lstStyle/>
                    <a:p>
                      <a:pPr algn="l"/>
                      <a:r>
                        <a:rPr lang="id-ID" sz="1200" dirty="0"/>
                        <a:t>Biro Kepegawaian</a:t>
                      </a:r>
                    </a:p>
                  </a:txBody>
                  <a:tcPr/>
                </a:tc>
                <a:extLst>
                  <a:ext uri="{0D108BD9-81ED-4DB2-BD59-A6C34878D82A}">
                    <a16:rowId xmlns:a16="http://schemas.microsoft.com/office/drawing/2014/main" xmlns="" val="10011"/>
                  </a:ext>
                </a:extLst>
              </a:tr>
              <a:tr h="132080">
                <a:tc>
                  <a:txBody>
                    <a:bodyPr/>
                    <a:lstStyle/>
                    <a:p>
                      <a:pPr algn="l"/>
                      <a:r>
                        <a:rPr lang="id-ID" sz="1200" dirty="0"/>
                        <a:t>3.</a:t>
                      </a:r>
                    </a:p>
                  </a:txBody>
                  <a:tcPr/>
                </a:tc>
                <a:tc>
                  <a:txBody>
                    <a:bodyPr/>
                    <a:lstStyle/>
                    <a:p>
                      <a:pPr marL="228600" indent="-228600" algn="l">
                        <a:buNone/>
                      </a:pPr>
                      <a:r>
                        <a:rPr lang="id-ID" sz="1200" dirty="0"/>
                        <a:t>ATASAN PEJABAT PENILAI</a:t>
                      </a:r>
                    </a:p>
                  </a:txBody>
                  <a:tcPr/>
                </a:tc>
                <a:tc>
                  <a:txBody>
                    <a:bodyPr/>
                    <a:lstStyle/>
                    <a:p>
                      <a:pPr algn="l"/>
                      <a:endParaRPr lang="id-ID" sz="1200" dirty="0"/>
                    </a:p>
                  </a:txBody>
                  <a:tcPr/>
                </a:tc>
                <a:extLst>
                  <a:ext uri="{0D108BD9-81ED-4DB2-BD59-A6C34878D82A}">
                    <a16:rowId xmlns:a16="http://schemas.microsoft.com/office/drawing/2014/main" xmlns="" val="10012"/>
                  </a:ext>
                </a:extLst>
              </a:tr>
              <a:tr h="0">
                <a:tc>
                  <a:txBody>
                    <a:bodyPr/>
                    <a:lstStyle/>
                    <a:p>
                      <a:pPr algn="l"/>
                      <a:endParaRPr lang="id-ID" sz="1200" dirty="0"/>
                    </a:p>
                  </a:txBody>
                  <a:tcPr/>
                </a:tc>
                <a:tc>
                  <a:txBody>
                    <a:bodyPr/>
                    <a:lstStyle/>
                    <a:p>
                      <a:pPr marL="228600" indent="-228600" algn="l">
                        <a:buAutoNum type="alphaLcPeriod"/>
                      </a:pPr>
                      <a:r>
                        <a:rPr lang="id-ID" sz="1200" dirty="0"/>
                        <a:t>Nama</a:t>
                      </a:r>
                    </a:p>
                  </a:txBody>
                  <a:tcPr/>
                </a:tc>
                <a:tc>
                  <a:txBody>
                    <a:bodyPr/>
                    <a:lstStyle/>
                    <a:p>
                      <a:pPr algn="l"/>
                      <a:r>
                        <a:rPr lang="id-ID" sz="1200" dirty="0"/>
                        <a:t>Dra.</a:t>
                      </a:r>
                      <a:r>
                        <a:rPr lang="id-ID" sz="1200" baseline="0" dirty="0"/>
                        <a:t> Heri Susilowati, MM</a:t>
                      </a:r>
                      <a:endParaRPr lang="id-ID" sz="1200" dirty="0"/>
                    </a:p>
                  </a:txBody>
                  <a:tcPr/>
                </a:tc>
                <a:extLst>
                  <a:ext uri="{0D108BD9-81ED-4DB2-BD59-A6C34878D82A}">
                    <a16:rowId xmlns:a16="http://schemas.microsoft.com/office/drawing/2014/main" xmlns="" val="10013"/>
                  </a:ext>
                </a:extLst>
              </a:tr>
              <a:tr h="0">
                <a:tc>
                  <a:txBody>
                    <a:bodyPr/>
                    <a:lstStyle/>
                    <a:p>
                      <a:pPr algn="l"/>
                      <a:endParaRPr lang="id-ID" sz="1200" dirty="0"/>
                    </a:p>
                  </a:txBody>
                  <a:tcPr/>
                </a:tc>
                <a:tc>
                  <a:txBody>
                    <a:bodyPr/>
                    <a:lstStyle/>
                    <a:p>
                      <a:pPr marL="228600" indent="-228600" algn="l">
                        <a:buNone/>
                      </a:pPr>
                      <a:r>
                        <a:rPr lang="id-ID" sz="1200" dirty="0"/>
                        <a:t>b.</a:t>
                      </a:r>
                      <a:r>
                        <a:rPr lang="id-ID" sz="1200" baseline="0" dirty="0"/>
                        <a:t> NIP</a:t>
                      </a:r>
                      <a:endParaRPr lang="id-ID" sz="1200" dirty="0"/>
                    </a:p>
                  </a:txBody>
                  <a:tcPr/>
                </a:tc>
                <a:tc>
                  <a:txBody>
                    <a:bodyPr/>
                    <a:lstStyle/>
                    <a:p>
                      <a:pPr algn="l"/>
                      <a:r>
                        <a:rPr lang="id-ID" sz="1200" dirty="0"/>
                        <a:t>196410091991032001</a:t>
                      </a:r>
                    </a:p>
                  </a:txBody>
                  <a:tcPr/>
                </a:tc>
                <a:extLst>
                  <a:ext uri="{0D108BD9-81ED-4DB2-BD59-A6C34878D82A}">
                    <a16:rowId xmlns:a16="http://schemas.microsoft.com/office/drawing/2014/main" xmlns="" val="10014"/>
                  </a:ext>
                </a:extLst>
              </a:tr>
              <a:tr h="147320">
                <a:tc>
                  <a:txBody>
                    <a:bodyPr/>
                    <a:lstStyle/>
                    <a:p>
                      <a:pPr algn="l"/>
                      <a:endParaRPr lang="id-ID" sz="1200" dirty="0"/>
                    </a:p>
                  </a:txBody>
                  <a:tcPr/>
                </a:tc>
                <a:tc>
                  <a:txBody>
                    <a:bodyPr/>
                    <a:lstStyle/>
                    <a:p>
                      <a:pPr marL="228600" indent="-228600" algn="l">
                        <a:buNone/>
                      </a:pPr>
                      <a:r>
                        <a:rPr lang="id-ID" sz="1200" dirty="0"/>
                        <a:t>c. Pangkat, golongan ruang</a:t>
                      </a:r>
                    </a:p>
                  </a:txBody>
                  <a:tcPr/>
                </a:tc>
                <a:tc>
                  <a:txBody>
                    <a:bodyPr/>
                    <a:lstStyle/>
                    <a:p>
                      <a:pPr algn="l"/>
                      <a:r>
                        <a:rPr lang="id-ID" sz="1200" dirty="0"/>
                        <a:t>Pembina utama madya/</a:t>
                      </a:r>
                      <a:r>
                        <a:rPr lang="id-ID" sz="1200" baseline="0" dirty="0"/>
                        <a:t> IV/c</a:t>
                      </a:r>
                      <a:endParaRPr lang="id-ID" sz="1200" dirty="0"/>
                    </a:p>
                  </a:txBody>
                  <a:tcPr/>
                </a:tc>
                <a:extLst>
                  <a:ext uri="{0D108BD9-81ED-4DB2-BD59-A6C34878D82A}">
                    <a16:rowId xmlns:a16="http://schemas.microsoft.com/office/drawing/2014/main" xmlns="" val="10015"/>
                  </a:ext>
                </a:extLst>
              </a:tr>
              <a:tr h="0">
                <a:tc>
                  <a:txBody>
                    <a:bodyPr/>
                    <a:lstStyle/>
                    <a:p>
                      <a:pPr algn="l"/>
                      <a:endParaRPr lang="id-ID" sz="1200" dirty="0"/>
                    </a:p>
                  </a:txBody>
                  <a:tcPr/>
                </a:tc>
                <a:tc>
                  <a:txBody>
                    <a:bodyPr/>
                    <a:lstStyle/>
                    <a:p>
                      <a:pPr marL="228600" indent="-228600" algn="l">
                        <a:buNone/>
                      </a:pPr>
                      <a:r>
                        <a:rPr lang="id-ID" sz="1200" dirty="0"/>
                        <a:t>d. Jabatan / Pekerjaan</a:t>
                      </a:r>
                    </a:p>
                  </a:txBody>
                  <a:tcPr/>
                </a:tc>
                <a:tc>
                  <a:txBody>
                    <a:bodyPr/>
                    <a:lstStyle/>
                    <a:p>
                      <a:pPr algn="l"/>
                      <a:r>
                        <a:rPr lang="id-ID" sz="1200" dirty="0"/>
                        <a:t>Kepala Biro Kepegawaian</a:t>
                      </a:r>
                    </a:p>
                  </a:txBody>
                  <a:tcPr/>
                </a:tc>
                <a:extLst>
                  <a:ext uri="{0D108BD9-81ED-4DB2-BD59-A6C34878D82A}">
                    <a16:rowId xmlns:a16="http://schemas.microsoft.com/office/drawing/2014/main" xmlns="" val="10016"/>
                  </a:ext>
                </a:extLst>
              </a:tr>
              <a:tr h="132080">
                <a:tc>
                  <a:txBody>
                    <a:bodyPr/>
                    <a:lstStyle/>
                    <a:p>
                      <a:pPr algn="l"/>
                      <a:endParaRPr lang="id-ID" sz="1200" dirty="0"/>
                    </a:p>
                  </a:txBody>
                  <a:tcPr/>
                </a:tc>
                <a:tc>
                  <a:txBody>
                    <a:bodyPr/>
                    <a:lstStyle/>
                    <a:p>
                      <a:pPr marL="228600" indent="-228600" algn="l">
                        <a:buNone/>
                      </a:pPr>
                      <a:r>
                        <a:rPr lang="id-ID" sz="1200" dirty="0"/>
                        <a:t>e. Unit organisasi</a:t>
                      </a:r>
                    </a:p>
                  </a:txBody>
                  <a:tcPr/>
                </a:tc>
                <a:tc>
                  <a:txBody>
                    <a:bodyPr/>
                    <a:lstStyle/>
                    <a:p>
                      <a:pPr algn="l"/>
                      <a:r>
                        <a:rPr lang="id-ID" sz="1200" dirty="0"/>
                        <a:t>Biro Kepegawaian</a:t>
                      </a:r>
                    </a:p>
                  </a:txBody>
                  <a:tcPr/>
                </a:tc>
                <a:extLst>
                  <a:ext uri="{0D108BD9-81ED-4DB2-BD59-A6C34878D82A}">
                    <a16:rowId xmlns:a16="http://schemas.microsoft.com/office/drawing/2014/main" xmlns="" val="10017"/>
                  </a:ext>
                </a:extLst>
              </a:tr>
            </a:tbl>
          </a:graphicData>
        </a:graphic>
      </p:graphicFrame>
      <p:sp>
        <p:nvSpPr>
          <p:cNvPr id="120913" name="TextBox 6"/>
          <p:cNvSpPr txBox="1">
            <a:spLocks noChangeArrowheads="1"/>
          </p:cNvSpPr>
          <p:nvPr/>
        </p:nvSpPr>
        <p:spPr bwMode="auto">
          <a:xfrm>
            <a:off x="5651500" y="927102"/>
            <a:ext cx="303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id-ID" sz="1200" dirty="0">
                <a:solidFill>
                  <a:prstClr val="black"/>
                </a:solidFill>
              </a:rPr>
              <a:t>JANGKA WAKTU PENILAIAN</a:t>
            </a:r>
          </a:p>
          <a:p>
            <a:pPr eaLnBrk="1" hangingPunct="1"/>
            <a:r>
              <a:rPr lang="id-ID" sz="1200" dirty="0">
                <a:solidFill>
                  <a:prstClr val="black"/>
                </a:solidFill>
              </a:rPr>
              <a:t>BULAN Januari s/d Desember 201</a:t>
            </a:r>
            <a:r>
              <a:rPr lang="en-ID" sz="1200" dirty="0">
                <a:solidFill>
                  <a:prstClr val="black"/>
                </a:solidFill>
              </a:rPr>
              <a:t>9</a:t>
            </a:r>
            <a:endParaRPr lang="id-ID" sz="1200" dirty="0">
              <a:solidFill>
                <a:prstClr val="black"/>
              </a:solidFill>
            </a:endParaRPr>
          </a:p>
        </p:txBody>
      </p:sp>
      <p:sp>
        <p:nvSpPr>
          <p:cNvPr id="120914" name="TextBox 7"/>
          <p:cNvSpPr txBox="1">
            <a:spLocks noChangeArrowheads="1"/>
          </p:cNvSpPr>
          <p:nvPr/>
        </p:nvSpPr>
        <p:spPr bwMode="auto">
          <a:xfrm>
            <a:off x="304800" y="466727"/>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id-ID" sz="1400" b="1">
                <a:solidFill>
                  <a:prstClr val="black"/>
                </a:solidFill>
              </a:rPr>
              <a:t>FORMULIR PENILAIAN PRESTASI KERJA</a:t>
            </a:r>
          </a:p>
          <a:p>
            <a:pPr algn="ctr" eaLnBrk="1" hangingPunct="1"/>
            <a:r>
              <a:rPr lang="id-ID" sz="1400" b="1">
                <a:solidFill>
                  <a:prstClr val="black"/>
                </a:solidFill>
              </a:rPr>
              <a:t>PEGAWAI NEGERI SIPIL</a:t>
            </a:r>
          </a:p>
        </p:txBody>
      </p:sp>
    </p:spTree>
    <p:extLst>
      <p:ext uri="{BB962C8B-B14F-4D97-AF65-F5344CB8AC3E}">
        <p14:creationId xmlns:p14="http://schemas.microsoft.com/office/powerpoint/2010/main" val="1570491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01640"/>
          <a:ext cx="8534400" cy="5907109"/>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31242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1168400">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tblGrid>
              <a:tr h="370759">
                <a:tc>
                  <a:txBody>
                    <a:bodyPr/>
                    <a:lstStyle/>
                    <a:p>
                      <a:r>
                        <a:rPr lang="id-ID" sz="1800" dirty="0"/>
                        <a:t>4.</a:t>
                      </a:r>
                    </a:p>
                  </a:txBody>
                  <a:tcPr marT="45710" marB="45710"/>
                </a:tc>
                <a:tc gridSpan="4">
                  <a:txBody>
                    <a:bodyPr/>
                    <a:lstStyle/>
                    <a:p>
                      <a:r>
                        <a:rPr lang="id-ID" sz="1800" dirty="0"/>
                        <a:t>UNSUR YANG DINILAI</a:t>
                      </a:r>
                    </a:p>
                  </a:txBody>
                  <a:tcPr marT="45710" marB="45710"/>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r>
                        <a:rPr lang="id-ID" sz="1800" dirty="0"/>
                        <a:t>JUMLAH</a:t>
                      </a:r>
                    </a:p>
                  </a:txBody>
                  <a:tcPr marT="45710" marB="45710"/>
                </a:tc>
                <a:extLst>
                  <a:ext uri="{0D108BD9-81ED-4DB2-BD59-A6C34878D82A}">
                    <a16:rowId xmlns:a16="http://schemas.microsoft.com/office/drawing/2014/main" xmlns="" val="10000"/>
                  </a:ext>
                </a:extLst>
              </a:tr>
              <a:tr h="370759">
                <a:tc>
                  <a:txBody>
                    <a:bodyPr/>
                    <a:lstStyle/>
                    <a:p>
                      <a:endParaRPr lang="id-ID" sz="1800" dirty="0"/>
                    </a:p>
                  </a:txBody>
                  <a:tcPr marT="45710" marB="45710"/>
                </a:tc>
                <a:tc gridSpan="4">
                  <a:txBody>
                    <a:bodyPr/>
                    <a:lstStyle/>
                    <a:p>
                      <a:r>
                        <a:rPr lang="id-ID" sz="1800" dirty="0"/>
                        <a:t>a. Sasaran</a:t>
                      </a:r>
                      <a:r>
                        <a:rPr lang="id-ID" sz="1800" baseline="0" dirty="0"/>
                        <a:t> Kerja PNS                     </a:t>
                      </a:r>
                      <a:r>
                        <a:rPr lang="id-ID" sz="1800" b="1" baseline="0" dirty="0"/>
                        <a:t>86 x 60%</a:t>
                      </a:r>
                      <a:endParaRPr lang="id-ID" sz="1800" b="1" dirty="0"/>
                    </a:p>
                  </a:txBody>
                  <a:tcPr marT="45710" marB="45710"/>
                </a:tc>
                <a:tc hMerge="1">
                  <a:txBody>
                    <a:bodyPr/>
                    <a:lstStyle/>
                    <a:p>
                      <a:endParaRPr lang="id-ID" dirty="0"/>
                    </a:p>
                  </a:txBody>
                  <a:tcPr/>
                </a:tc>
                <a:tc hMerge="1">
                  <a:txBody>
                    <a:bodyPr/>
                    <a:lstStyle/>
                    <a:p>
                      <a:endParaRPr lang="id-ID" dirty="0"/>
                    </a:p>
                  </a:txBody>
                  <a:tcPr/>
                </a:tc>
                <a:tc hMerge="1">
                  <a:txBody>
                    <a:bodyPr/>
                    <a:lstStyle/>
                    <a:p>
                      <a:endParaRPr lang="id-ID" dirty="0"/>
                    </a:p>
                  </a:txBody>
                  <a:tcPr/>
                </a:tc>
                <a:tc>
                  <a:txBody>
                    <a:bodyPr/>
                    <a:lstStyle/>
                    <a:p>
                      <a:pPr algn="ctr"/>
                      <a:r>
                        <a:rPr lang="id-ID" sz="1800" dirty="0"/>
                        <a:t>51,60</a:t>
                      </a:r>
                    </a:p>
                  </a:txBody>
                  <a:tcPr marT="45710" marB="45710"/>
                </a:tc>
                <a:extLst>
                  <a:ext uri="{0D108BD9-81ED-4DB2-BD59-A6C34878D82A}">
                    <a16:rowId xmlns:a16="http://schemas.microsoft.com/office/drawing/2014/main" xmlns="" val="10001"/>
                  </a:ext>
                </a:extLst>
              </a:tr>
              <a:tr h="370759">
                <a:tc>
                  <a:txBody>
                    <a:bodyPr/>
                    <a:lstStyle/>
                    <a:p>
                      <a:endParaRPr lang="id-ID" sz="1800" dirty="0"/>
                    </a:p>
                  </a:txBody>
                  <a:tcPr marT="45710" marB="45710"/>
                </a:tc>
                <a:tc rowSpan="9">
                  <a:txBody>
                    <a:bodyPr/>
                    <a:lstStyle/>
                    <a:p>
                      <a:pPr marL="269875" indent="-269875"/>
                      <a:r>
                        <a:rPr lang="id-ID" sz="1800" dirty="0"/>
                        <a:t>b. Perilaku Kerja</a:t>
                      </a:r>
                    </a:p>
                  </a:txBody>
                  <a:tcPr marT="45710" marB="45710"/>
                </a:tc>
                <a:tc>
                  <a:txBody>
                    <a:bodyPr/>
                    <a:lstStyle/>
                    <a:p>
                      <a:r>
                        <a:rPr lang="id-ID" sz="1800" dirty="0"/>
                        <a:t>1. Orientasi</a:t>
                      </a:r>
                      <a:r>
                        <a:rPr lang="id-ID" sz="1800" baseline="0" dirty="0"/>
                        <a:t> Pelayanan</a:t>
                      </a:r>
                      <a:endParaRPr lang="id-ID" sz="1800" dirty="0"/>
                    </a:p>
                  </a:txBody>
                  <a:tcPr marT="45710" marB="45710"/>
                </a:tc>
                <a:tc>
                  <a:txBody>
                    <a:bodyPr/>
                    <a:lstStyle/>
                    <a:p>
                      <a:pPr algn="ctr"/>
                      <a:r>
                        <a:rPr lang="id-ID" sz="1800" dirty="0"/>
                        <a:t>90</a:t>
                      </a:r>
                    </a:p>
                  </a:txBody>
                  <a:tcPr marT="45710" marB="45710"/>
                </a:tc>
                <a:tc>
                  <a:txBody>
                    <a:bodyPr/>
                    <a:lstStyle/>
                    <a:p>
                      <a:pPr algn="ctr"/>
                      <a:r>
                        <a:rPr lang="id-ID" sz="1800" dirty="0"/>
                        <a:t>Baik</a:t>
                      </a:r>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2"/>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2. Integritas</a:t>
                      </a:r>
                    </a:p>
                  </a:txBody>
                  <a:tcPr marT="45710" marB="45710"/>
                </a:tc>
                <a:tc>
                  <a:txBody>
                    <a:bodyPr/>
                    <a:lstStyle/>
                    <a:p>
                      <a:pPr algn="ctr"/>
                      <a:r>
                        <a:rPr lang="id-ID" sz="1800" dirty="0"/>
                        <a:t>90</a:t>
                      </a:r>
                    </a:p>
                  </a:txBody>
                  <a:tcPr marT="45710" marB="45710"/>
                </a:tc>
                <a:tc>
                  <a:txBody>
                    <a:bodyPr/>
                    <a:lstStyle/>
                    <a:p>
                      <a:pPr algn="ctr"/>
                      <a:r>
                        <a:rPr lang="id-ID" sz="1800"/>
                        <a:t>Baik</a:t>
                      </a:r>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3"/>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3. Komitmen </a:t>
                      </a:r>
                    </a:p>
                  </a:txBody>
                  <a:tcPr marT="45710" marB="45710"/>
                </a:tc>
                <a:tc>
                  <a:txBody>
                    <a:bodyPr/>
                    <a:lstStyle/>
                    <a:p>
                      <a:pPr algn="ctr"/>
                      <a:r>
                        <a:rPr lang="id-ID" sz="1800" dirty="0"/>
                        <a:t>90</a:t>
                      </a:r>
                    </a:p>
                  </a:txBody>
                  <a:tcPr marT="45710" marB="45710"/>
                </a:tc>
                <a:tc>
                  <a:txBody>
                    <a:bodyPr/>
                    <a:lstStyle/>
                    <a:p>
                      <a:pPr algn="ctr"/>
                      <a:r>
                        <a:rPr lang="id-ID" sz="1800"/>
                        <a:t>Baik</a:t>
                      </a:r>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4"/>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4. Disiplin</a:t>
                      </a:r>
                    </a:p>
                  </a:txBody>
                  <a:tcPr marT="45710" marB="45710"/>
                </a:tc>
                <a:tc>
                  <a:txBody>
                    <a:bodyPr/>
                    <a:lstStyle/>
                    <a:p>
                      <a:pPr algn="ctr"/>
                      <a:r>
                        <a:rPr lang="id-ID" sz="1800" dirty="0"/>
                        <a:t>90</a:t>
                      </a:r>
                    </a:p>
                  </a:txBody>
                  <a:tcPr marT="45710" marB="45710"/>
                </a:tc>
                <a:tc>
                  <a:txBody>
                    <a:bodyPr/>
                    <a:lstStyle/>
                    <a:p>
                      <a:pPr algn="ctr"/>
                      <a:r>
                        <a:rPr lang="id-ID" sz="1800"/>
                        <a:t>Baik</a:t>
                      </a:r>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5"/>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5. Kerjasama</a:t>
                      </a:r>
                    </a:p>
                  </a:txBody>
                  <a:tcPr marT="45710" marB="45710"/>
                </a:tc>
                <a:tc>
                  <a:txBody>
                    <a:bodyPr/>
                    <a:lstStyle/>
                    <a:p>
                      <a:pPr algn="ctr"/>
                      <a:r>
                        <a:rPr lang="id-ID" sz="1800" dirty="0"/>
                        <a:t>90</a:t>
                      </a:r>
                    </a:p>
                  </a:txBody>
                  <a:tcPr marT="45710" marB="45710"/>
                </a:tc>
                <a:tc>
                  <a:txBody>
                    <a:bodyPr/>
                    <a:lstStyle/>
                    <a:p>
                      <a:pPr algn="ctr"/>
                      <a:r>
                        <a:rPr lang="id-ID" sz="1800" dirty="0"/>
                        <a:t>Baik</a:t>
                      </a:r>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6"/>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6. Kepemimpinan</a:t>
                      </a:r>
                    </a:p>
                  </a:txBody>
                  <a:tcPr marT="45710" marB="45710"/>
                </a:tc>
                <a:tc>
                  <a:txBody>
                    <a:bodyPr/>
                    <a:lstStyle/>
                    <a:p>
                      <a:endParaRPr lang="id-ID" sz="1800" dirty="0"/>
                    </a:p>
                  </a:txBody>
                  <a:tcPr marT="45710" marB="45710"/>
                </a:tc>
                <a:tc>
                  <a:txBody>
                    <a:bodyPr/>
                    <a:lstStyle/>
                    <a:p>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7"/>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7. Jumlah</a:t>
                      </a:r>
                    </a:p>
                  </a:txBody>
                  <a:tcPr marT="45710" marB="45710"/>
                </a:tc>
                <a:tc>
                  <a:txBody>
                    <a:bodyPr/>
                    <a:lstStyle/>
                    <a:p>
                      <a:pPr algn="ctr"/>
                      <a:r>
                        <a:rPr lang="id-ID" sz="1800" dirty="0"/>
                        <a:t>450</a:t>
                      </a:r>
                    </a:p>
                  </a:txBody>
                  <a:tcPr marT="45710" marB="45710"/>
                </a:tc>
                <a:tc>
                  <a:txBody>
                    <a:bodyPr/>
                    <a:lstStyle/>
                    <a:p>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8"/>
                  </a:ext>
                </a:extLst>
              </a:tr>
              <a:tr h="370759">
                <a:tc>
                  <a:txBody>
                    <a:bodyPr/>
                    <a:lstStyle/>
                    <a:p>
                      <a:endParaRPr lang="id-ID" sz="1800" dirty="0"/>
                    </a:p>
                  </a:txBody>
                  <a:tcPr marT="45710" marB="45710"/>
                </a:tc>
                <a:tc vMerge="1">
                  <a:txBody>
                    <a:bodyPr/>
                    <a:lstStyle/>
                    <a:p>
                      <a:pPr marL="269875" indent="-269875"/>
                      <a:endParaRPr lang="id-ID" dirty="0"/>
                    </a:p>
                  </a:txBody>
                  <a:tcPr/>
                </a:tc>
                <a:tc>
                  <a:txBody>
                    <a:bodyPr/>
                    <a:lstStyle/>
                    <a:p>
                      <a:r>
                        <a:rPr lang="id-ID" sz="1800" dirty="0"/>
                        <a:t>8. Nilai rata-rata</a:t>
                      </a:r>
                    </a:p>
                  </a:txBody>
                  <a:tcPr marT="45710" marB="45710"/>
                </a:tc>
                <a:tc>
                  <a:txBody>
                    <a:bodyPr/>
                    <a:lstStyle/>
                    <a:p>
                      <a:pPr algn="ctr"/>
                      <a:r>
                        <a:rPr lang="id-ID" sz="1800" dirty="0"/>
                        <a:t>90</a:t>
                      </a:r>
                    </a:p>
                  </a:txBody>
                  <a:tcPr marT="45710" marB="45710"/>
                </a:tc>
                <a:tc>
                  <a:txBody>
                    <a:bodyPr/>
                    <a:lstStyle/>
                    <a:p>
                      <a:endParaRPr lang="id-ID" sz="1800" dirty="0"/>
                    </a:p>
                  </a:txBody>
                  <a:tcPr marT="45710" marB="45710"/>
                </a:tc>
                <a:tc>
                  <a:txBody>
                    <a:bodyPr/>
                    <a:lstStyle/>
                    <a:p>
                      <a:pPr algn="ctr"/>
                      <a:endParaRPr lang="id-ID" sz="1800" dirty="0"/>
                    </a:p>
                  </a:txBody>
                  <a:tcPr marT="45710" marB="45710"/>
                </a:tc>
                <a:extLst>
                  <a:ext uri="{0D108BD9-81ED-4DB2-BD59-A6C34878D82A}">
                    <a16:rowId xmlns:a16="http://schemas.microsoft.com/office/drawing/2014/main" xmlns="" val="10009"/>
                  </a:ext>
                </a:extLst>
              </a:tr>
              <a:tr h="370759">
                <a:tc>
                  <a:txBody>
                    <a:bodyPr/>
                    <a:lstStyle/>
                    <a:p>
                      <a:endParaRPr lang="id-ID" sz="1800" dirty="0"/>
                    </a:p>
                  </a:txBody>
                  <a:tcPr marT="45710" marB="45710"/>
                </a:tc>
                <a:tc vMerge="1">
                  <a:txBody>
                    <a:bodyPr/>
                    <a:lstStyle/>
                    <a:p>
                      <a:pPr marL="269875" indent="-269875"/>
                      <a:endParaRPr lang="id-ID" dirty="0"/>
                    </a:p>
                  </a:txBody>
                  <a:tcPr/>
                </a:tc>
                <a:tc gridSpan="3">
                  <a:txBody>
                    <a:bodyPr/>
                    <a:lstStyle/>
                    <a:p>
                      <a:r>
                        <a:rPr lang="id-ID" sz="1800" dirty="0"/>
                        <a:t>9. Nilai Perilaku          </a:t>
                      </a:r>
                      <a:r>
                        <a:rPr lang="id-ID" sz="1800" b="1" dirty="0"/>
                        <a:t>90 x 40%</a:t>
                      </a:r>
                    </a:p>
                  </a:txBody>
                  <a:tcPr marT="45710" marB="45710"/>
                </a:tc>
                <a:tc hMerge="1">
                  <a:txBody>
                    <a:bodyPr/>
                    <a:lstStyle/>
                    <a:p>
                      <a:endParaRPr lang="id-ID" dirty="0"/>
                    </a:p>
                  </a:txBody>
                  <a:tcPr/>
                </a:tc>
                <a:tc hMerge="1">
                  <a:txBody>
                    <a:bodyPr/>
                    <a:lstStyle/>
                    <a:p>
                      <a:endParaRPr lang="id-ID" dirty="0"/>
                    </a:p>
                  </a:txBody>
                  <a:tcPr/>
                </a:tc>
                <a:tc>
                  <a:txBody>
                    <a:bodyPr/>
                    <a:lstStyle/>
                    <a:p>
                      <a:pPr algn="ctr"/>
                      <a:r>
                        <a:rPr lang="id-ID" sz="1800" dirty="0"/>
                        <a:t>36,00</a:t>
                      </a:r>
                    </a:p>
                  </a:txBody>
                  <a:tcPr marT="45710" marB="45710"/>
                </a:tc>
                <a:extLst>
                  <a:ext uri="{0D108BD9-81ED-4DB2-BD59-A6C34878D82A}">
                    <a16:rowId xmlns:a16="http://schemas.microsoft.com/office/drawing/2014/main" xmlns="" val="10010"/>
                  </a:ext>
                </a:extLst>
              </a:tr>
              <a:tr h="640054">
                <a:tc gridSpan="5">
                  <a:txBody>
                    <a:bodyPr/>
                    <a:lstStyle/>
                    <a:p>
                      <a:pPr algn="ctr"/>
                      <a:r>
                        <a:rPr lang="id-ID" sz="1800" dirty="0"/>
                        <a:t>Nilai Prestasi Kerja</a:t>
                      </a:r>
                    </a:p>
                  </a:txBody>
                  <a:tcPr marT="45710" marB="45710" anchor="ctr"/>
                </a:tc>
                <a:tc hMerge="1">
                  <a:txBody>
                    <a:bodyPr/>
                    <a:lstStyle/>
                    <a:p>
                      <a:pPr marL="269875" indent="-269875"/>
                      <a:endParaRPr lang="id-ID" dirty="0"/>
                    </a:p>
                  </a:txBody>
                  <a:tcPr/>
                </a:tc>
                <a:tc hMerge="1">
                  <a:txBody>
                    <a:bodyPr/>
                    <a:lstStyle/>
                    <a:p>
                      <a:endParaRPr lang="id-ID" dirty="0"/>
                    </a:p>
                  </a:txBody>
                  <a:tcPr/>
                </a:tc>
                <a:tc hMerge="1">
                  <a:txBody>
                    <a:bodyPr/>
                    <a:lstStyle/>
                    <a:p>
                      <a:endParaRPr lang="id-ID"/>
                    </a:p>
                  </a:txBody>
                  <a:tcPr/>
                </a:tc>
                <a:tc hMerge="1">
                  <a:txBody>
                    <a:bodyPr/>
                    <a:lstStyle/>
                    <a:p>
                      <a:endParaRPr lang="id-ID"/>
                    </a:p>
                  </a:txBody>
                  <a:tcPr/>
                </a:tc>
                <a:tc>
                  <a:txBody>
                    <a:bodyPr/>
                    <a:lstStyle/>
                    <a:p>
                      <a:pPr algn="ctr"/>
                      <a:r>
                        <a:rPr lang="id-ID" sz="1800" dirty="0"/>
                        <a:t>87,60</a:t>
                      </a:r>
                    </a:p>
                    <a:p>
                      <a:pPr algn="ctr"/>
                      <a:r>
                        <a:rPr lang="id-ID" sz="1800" dirty="0"/>
                        <a:t>(Baik)</a:t>
                      </a:r>
                    </a:p>
                  </a:txBody>
                  <a:tcPr marT="45710" marB="45710"/>
                </a:tc>
                <a:extLst>
                  <a:ext uri="{0D108BD9-81ED-4DB2-BD59-A6C34878D82A}">
                    <a16:rowId xmlns:a16="http://schemas.microsoft.com/office/drawing/2014/main" xmlns="" val="10011"/>
                  </a:ext>
                </a:extLst>
              </a:tr>
              <a:tr h="1188688">
                <a:tc gridSpan="6">
                  <a:txBody>
                    <a:bodyPr/>
                    <a:lstStyle/>
                    <a:p>
                      <a:pPr algn="l"/>
                      <a:r>
                        <a:rPr lang="id-ID" sz="1800" dirty="0"/>
                        <a:t>5. KEBERATAN DARI PEGAWAI NEGERI SIPIL</a:t>
                      </a:r>
                    </a:p>
                    <a:p>
                      <a:pPr marL="719138" indent="0" algn="l"/>
                      <a:r>
                        <a:rPr lang="id-ID" sz="1800" dirty="0"/>
                        <a:t>YANG DINILAI (APABILA</a:t>
                      </a:r>
                      <a:r>
                        <a:rPr lang="id-ID" sz="1800" baseline="0" dirty="0"/>
                        <a:t> ADA)</a:t>
                      </a:r>
                    </a:p>
                    <a:p>
                      <a:pPr marL="719138" indent="0" algn="l"/>
                      <a:endParaRPr lang="id-ID" sz="1800" baseline="0" dirty="0"/>
                    </a:p>
                    <a:p>
                      <a:pPr marL="719138" indent="0" algn="l"/>
                      <a:r>
                        <a:rPr lang="id-ID" sz="1800" baseline="0" dirty="0"/>
                        <a:t>Tanggal, ...........</a:t>
                      </a:r>
                      <a:endParaRPr lang="id-ID" sz="1800" dirty="0"/>
                    </a:p>
                  </a:txBody>
                  <a:tcPr marT="45710" marB="4571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pPr algn="ctr"/>
                      <a:endParaRPr lang="id-ID" dirty="0"/>
                    </a:p>
                  </a:txBody>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751035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81000"/>
          <a:ext cx="8534400" cy="5715000"/>
        </p:xfrm>
        <a:graphic>
          <a:graphicData uri="http://schemas.openxmlformats.org/drawingml/2006/table">
            <a:tbl>
              <a:tblPr bandRow="1">
                <a:tableStyleId>{5C22544A-7EE6-4342-B048-85BDC9FD1C3A}</a:tableStyleId>
              </a:tblPr>
              <a:tblGrid>
                <a:gridCol w="533400">
                  <a:extLst>
                    <a:ext uri="{9D8B030D-6E8A-4147-A177-3AD203B41FA5}">
                      <a16:colId xmlns:a16="http://schemas.microsoft.com/office/drawing/2014/main" xmlns="" val="20000"/>
                    </a:ext>
                  </a:extLst>
                </a:gridCol>
                <a:gridCol w="8001000">
                  <a:extLst>
                    <a:ext uri="{9D8B030D-6E8A-4147-A177-3AD203B41FA5}">
                      <a16:colId xmlns:a16="http://schemas.microsoft.com/office/drawing/2014/main" xmlns="" val="20001"/>
                    </a:ext>
                  </a:extLst>
                </a:gridCol>
              </a:tblGrid>
              <a:tr h="2857500">
                <a:tc>
                  <a:txBody>
                    <a:bodyPr/>
                    <a:lstStyle/>
                    <a:p>
                      <a:r>
                        <a:rPr lang="id-ID" sz="1600" dirty="0"/>
                        <a:t>6.</a:t>
                      </a:r>
                    </a:p>
                  </a:txBody>
                  <a:tcPr/>
                </a:tc>
                <a:tc>
                  <a:txBody>
                    <a:bodyPr/>
                    <a:lstStyle/>
                    <a:p>
                      <a:r>
                        <a:rPr lang="id-ID" sz="1600" dirty="0"/>
                        <a:t>TANGGAPAN PEJABAT PENILAI ATAS KEBERATAN</a:t>
                      </a:r>
                    </a:p>
                    <a:p>
                      <a:endParaRPr lang="id-ID" sz="1600" dirty="0"/>
                    </a:p>
                    <a:p>
                      <a:endParaRPr lang="id-ID" sz="1600" dirty="0"/>
                    </a:p>
                    <a:p>
                      <a:pPr algn="r"/>
                      <a:endParaRPr lang="id-ID" sz="1600" dirty="0"/>
                    </a:p>
                    <a:p>
                      <a:pPr algn="r"/>
                      <a:endParaRPr lang="id-ID" sz="1600" dirty="0"/>
                    </a:p>
                    <a:p>
                      <a:pPr algn="r"/>
                      <a:endParaRPr lang="id-ID" sz="1600" dirty="0"/>
                    </a:p>
                    <a:p>
                      <a:pPr algn="r"/>
                      <a:endParaRPr lang="id-ID" sz="1600" dirty="0"/>
                    </a:p>
                    <a:p>
                      <a:pPr algn="r"/>
                      <a:endParaRPr lang="id-ID" sz="1600" dirty="0"/>
                    </a:p>
                    <a:p>
                      <a:pPr algn="r"/>
                      <a:r>
                        <a:rPr lang="id-ID" sz="1600" dirty="0"/>
                        <a:t>Tanggal, ............................</a:t>
                      </a:r>
                    </a:p>
                  </a:txBody>
                  <a:tcPr/>
                </a:tc>
                <a:extLst>
                  <a:ext uri="{0D108BD9-81ED-4DB2-BD59-A6C34878D82A}">
                    <a16:rowId xmlns:a16="http://schemas.microsoft.com/office/drawing/2014/main" xmlns="" val="10000"/>
                  </a:ext>
                </a:extLst>
              </a:tr>
              <a:tr h="2857500">
                <a:tc>
                  <a:txBody>
                    <a:bodyPr/>
                    <a:lstStyle/>
                    <a:p>
                      <a:r>
                        <a:rPr lang="id-ID" sz="1600" dirty="0"/>
                        <a:t>7.</a:t>
                      </a:r>
                    </a:p>
                  </a:txBody>
                  <a:tcPr/>
                </a:tc>
                <a:tc>
                  <a:txBody>
                    <a:bodyPr/>
                    <a:lstStyle/>
                    <a:p>
                      <a:r>
                        <a:rPr lang="id-ID" sz="1600" dirty="0"/>
                        <a:t>KEPUTUSAN ATASAN</a:t>
                      </a:r>
                      <a:r>
                        <a:rPr lang="id-ID" sz="1600" baseline="0" dirty="0"/>
                        <a:t> PEJABAT PENILAI ATAS KEBERATAN</a:t>
                      </a:r>
                    </a:p>
                    <a:p>
                      <a:endParaRPr lang="id-ID" sz="1600" dirty="0"/>
                    </a:p>
                    <a:p>
                      <a:endParaRPr lang="id-ID" sz="1600" dirty="0"/>
                    </a:p>
                    <a:p>
                      <a:pPr algn="r"/>
                      <a:endParaRPr lang="id-ID" sz="1600" dirty="0"/>
                    </a:p>
                    <a:p>
                      <a:pPr algn="r"/>
                      <a:endParaRPr lang="id-ID" sz="1600" dirty="0"/>
                    </a:p>
                    <a:p>
                      <a:pPr algn="r"/>
                      <a:endParaRPr lang="id-ID" sz="1600" dirty="0"/>
                    </a:p>
                    <a:p>
                      <a:pPr algn="r"/>
                      <a:endParaRPr lang="id-ID" sz="1600" dirty="0"/>
                    </a:p>
                    <a:p>
                      <a:pPr algn="r"/>
                      <a:endParaRPr lang="id-ID" sz="1600" dirty="0"/>
                    </a:p>
                    <a:p>
                      <a:pPr algn="r"/>
                      <a:r>
                        <a:rPr lang="id-ID" sz="1600" dirty="0"/>
                        <a:t>Tanggal,</a:t>
                      </a:r>
                      <a:r>
                        <a:rPr lang="id-ID" sz="1600" baseline="0" dirty="0"/>
                        <a:t> .............................</a:t>
                      </a:r>
                      <a:endParaRPr lang="id-ID" sz="1600"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613238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381000"/>
          <a:ext cx="8534400" cy="5684838"/>
        </p:xfrm>
        <a:graphic>
          <a:graphicData uri="http://schemas.openxmlformats.org/drawingml/2006/table">
            <a:tbl>
              <a:tblPr bandRow="1">
                <a:tableStyleId>{5C22544A-7EE6-4342-B048-85BDC9FD1C3A}</a:tableStyleId>
              </a:tblPr>
              <a:tblGrid>
                <a:gridCol w="533400">
                  <a:extLst>
                    <a:ext uri="{9D8B030D-6E8A-4147-A177-3AD203B41FA5}">
                      <a16:colId xmlns:a16="http://schemas.microsoft.com/office/drawing/2014/main" xmlns="" val="20000"/>
                    </a:ext>
                  </a:extLst>
                </a:gridCol>
                <a:gridCol w="8001000">
                  <a:extLst>
                    <a:ext uri="{9D8B030D-6E8A-4147-A177-3AD203B41FA5}">
                      <a16:colId xmlns:a16="http://schemas.microsoft.com/office/drawing/2014/main" xmlns="" val="20001"/>
                    </a:ext>
                  </a:extLst>
                </a:gridCol>
              </a:tblGrid>
              <a:tr h="1295472">
                <a:tc>
                  <a:txBody>
                    <a:bodyPr/>
                    <a:lstStyle/>
                    <a:p>
                      <a:r>
                        <a:rPr lang="id-ID" sz="1400" dirty="0"/>
                        <a:t>8.</a:t>
                      </a:r>
                    </a:p>
                  </a:txBody>
                  <a:tcPr marT="45723" marB="45723"/>
                </a:tc>
                <a:tc>
                  <a:txBody>
                    <a:bodyPr/>
                    <a:lstStyle/>
                    <a:p>
                      <a:r>
                        <a:rPr lang="id-ID" sz="1400" b="1" dirty="0"/>
                        <a:t>REKOMENDASI</a:t>
                      </a:r>
                    </a:p>
                    <a:p>
                      <a:endParaRPr lang="id-ID" sz="1400" b="1" dirty="0"/>
                    </a:p>
                    <a:p>
                      <a:r>
                        <a:rPr lang="id-ID" sz="1400" b="0" dirty="0"/>
                        <a:t>Dapat</a:t>
                      </a:r>
                      <a:r>
                        <a:rPr lang="id-ID" sz="1400" b="0" baseline="0" dirty="0"/>
                        <a:t> dipromosikan</a:t>
                      </a:r>
                      <a:endParaRPr lang="id-ID" sz="1400" dirty="0"/>
                    </a:p>
                  </a:txBody>
                  <a:tcPr marT="45723" marB="45723"/>
                </a:tc>
                <a:extLst>
                  <a:ext uri="{0D108BD9-81ED-4DB2-BD59-A6C34878D82A}">
                    <a16:rowId xmlns:a16="http://schemas.microsoft.com/office/drawing/2014/main" xmlns="" val="10000"/>
                  </a:ext>
                </a:extLst>
              </a:tr>
              <a:tr h="4389366">
                <a:tc>
                  <a:txBody>
                    <a:bodyPr/>
                    <a:lstStyle/>
                    <a:p>
                      <a:endParaRPr lang="id-ID" sz="1400" dirty="0"/>
                    </a:p>
                    <a:p>
                      <a:endParaRPr lang="id-ID" sz="1400" dirty="0"/>
                    </a:p>
                    <a:p>
                      <a:endParaRPr lang="id-ID" sz="1400" dirty="0"/>
                    </a:p>
                    <a:p>
                      <a:endParaRPr lang="id-ID" sz="1400" dirty="0"/>
                    </a:p>
                    <a:p>
                      <a:endParaRPr lang="id-ID" sz="1400" dirty="0"/>
                    </a:p>
                    <a:p>
                      <a:endParaRPr lang="id-ID" sz="1100" dirty="0"/>
                    </a:p>
                    <a:p>
                      <a:r>
                        <a:rPr lang="id-ID" sz="1400" dirty="0"/>
                        <a:t>10.</a:t>
                      </a:r>
                    </a:p>
                  </a:txBody>
                  <a:tcPr marT="45723" marB="45723"/>
                </a:tc>
                <a:tc>
                  <a:txBody>
                    <a:bodyPr/>
                    <a:lstStyle/>
                    <a:p>
                      <a:pPr algn="r"/>
                      <a:r>
                        <a:rPr lang="id-ID" sz="1400" dirty="0"/>
                        <a:t>9. DIBUAT TANGGAL,</a:t>
                      </a:r>
                      <a:r>
                        <a:rPr lang="id-ID" sz="1400" baseline="0" dirty="0"/>
                        <a:t> 7 JANUARI 2013</a:t>
                      </a:r>
                    </a:p>
                    <a:p>
                      <a:pPr marL="4932363" indent="628650" algn="l"/>
                      <a:r>
                        <a:rPr lang="id-ID" sz="1400" baseline="0" dirty="0"/>
                        <a:t>PEJABAT PENILAI</a:t>
                      </a:r>
                    </a:p>
                    <a:p>
                      <a:pPr algn="l"/>
                      <a:endParaRPr lang="id-ID" sz="1400" baseline="0" dirty="0"/>
                    </a:p>
                    <a:p>
                      <a:pPr algn="l"/>
                      <a:endParaRPr lang="id-ID" sz="1400" baseline="0" dirty="0"/>
                    </a:p>
                    <a:p>
                      <a:pPr marL="0" indent="5741988" algn="l"/>
                      <a:r>
                        <a:rPr lang="id-ID" sz="1200" baseline="0" dirty="0"/>
                        <a:t>(Dra. Sri)</a:t>
                      </a:r>
                    </a:p>
                    <a:p>
                      <a:pPr marL="0" indent="5202238" algn="l"/>
                      <a:r>
                        <a:rPr lang="id-ID" sz="1200" baseline="0" dirty="0"/>
                        <a:t>NIP. 196305221992012001</a:t>
                      </a:r>
                    </a:p>
                    <a:p>
                      <a:r>
                        <a:rPr lang="id-ID" sz="1400" baseline="0" dirty="0"/>
                        <a:t>DITERIMA TANGGAL, 7 Januari 2013</a:t>
                      </a:r>
                    </a:p>
                    <a:p>
                      <a:r>
                        <a:rPr lang="id-ID" sz="1400" baseline="0" dirty="0"/>
                        <a:t>PEGAWAI NEGERI SIPIL YANG</a:t>
                      </a:r>
                    </a:p>
                    <a:p>
                      <a:r>
                        <a:rPr lang="id-ID" sz="1400" baseline="0" dirty="0"/>
                        <a:t>DINILAI</a:t>
                      </a:r>
                    </a:p>
                    <a:p>
                      <a:endParaRPr lang="id-ID" sz="1400" baseline="0" dirty="0"/>
                    </a:p>
                    <a:p>
                      <a:endParaRPr lang="id-ID" sz="1400" baseline="0" dirty="0"/>
                    </a:p>
                    <a:p>
                      <a:r>
                        <a:rPr lang="id-ID" sz="1200" baseline="0" dirty="0"/>
                        <a:t>(Elisya, SH)</a:t>
                      </a:r>
                    </a:p>
                    <a:p>
                      <a:r>
                        <a:rPr lang="id-ID" sz="1200" dirty="0"/>
                        <a:t>NIP. 196803051999042001</a:t>
                      </a:r>
                    </a:p>
                    <a:p>
                      <a:pPr algn="r"/>
                      <a:r>
                        <a:rPr lang="id-ID" sz="1400" dirty="0"/>
                        <a:t>11. DIBUAT TANGGAL,</a:t>
                      </a:r>
                      <a:r>
                        <a:rPr lang="id-ID" sz="1400" baseline="0" dirty="0"/>
                        <a:t> 7 JANUARI 2013</a:t>
                      </a:r>
                    </a:p>
                    <a:p>
                      <a:pPr marL="4932363" indent="-269875" algn="l"/>
                      <a:r>
                        <a:rPr lang="id-ID" sz="1400" baseline="0" dirty="0"/>
                        <a:t>ATASAN PEJABAT YANG MENILAI</a:t>
                      </a:r>
                    </a:p>
                    <a:p>
                      <a:pPr algn="l"/>
                      <a:endParaRPr lang="id-ID" sz="1400" baseline="0" dirty="0"/>
                    </a:p>
                    <a:p>
                      <a:pPr algn="l"/>
                      <a:endParaRPr lang="id-ID" sz="1400" baseline="0" dirty="0"/>
                    </a:p>
                    <a:p>
                      <a:pPr marL="0" indent="5202238" algn="l"/>
                      <a:r>
                        <a:rPr lang="id-ID" sz="1200" baseline="0" dirty="0"/>
                        <a:t>(Dra. Heri Susilowati, MM)</a:t>
                      </a:r>
                    </a:p>
                    <a:p>
                      <a:pPr marL="0" indent="5202238" algn="l"/>
                      <a:r>
                        <a:rPr lang="id-ID" sz="1200" baseline="0" dirty="0"/>
                        <a:t>NIP. 196305221992012001</a:t>
                      </a:r>
                    </a:p>
                    <a:p>
                      <a:endParaRPr lang="id-ID" sz="1400" dirty="0"/>
                    </a:p>
                    <a:p>
                      <a:endParaRPr lang="id-ID" sz="1400" dirty="0"/>
                    </a:p>
                  </a:txBody>
                  <a:tcPr marT="45723" marB="45723"/>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41958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93D6E2C3-E44C-46AE-9D46-ED6645DEFEC6}" type="slidenum">
              <a:rPr kumimoji="0" lang="ko-KR" altLang="en-US" sz="1200" b="1" i="0" u="none" strike="noStrike" kern="1200" cap="none" spc="0" normalizeH="0" baseline="0" noProof="0" smtClean="0">
                <a:ln>
                  <a:noFill/>
                </a:ln>
                <a:solidFill>
                  <a:prstClr val="black">
                    <a:lumMod val="50000"/>
                    <a:lumOff val="50000"/>
                  </a:prstClr>
                </a:solidFill>
                <a:effectLst/>
                <a:uLnTx/>
                <a:uFillTx/>
                <a:latin typeface="Calibri" pitchFamily="34" charset="0"/>
                <a:cs typeface="+mn-cs"/>
              </a:rPr>
              <a:pPr marL="0" marR="0" lvl="0" indent="0" algn="ctr" defTabSz="914400" rtl="0" eaLnBrk="1" fontAlgn="base" latinLnBrk="0" hangingPunct="1">
                <a:lnSpc>
                  <a:spcPct val="100000"/>
                </a:lnSpc>
                <a:spcBef>
                  <a:spcPct val="0"/>
                </a:spcBef>
                <a:spcAft>
                  <a:spcPct val="0"/>
                </a:spcAft>
                <a:buClrTx/>
                <a:buSzTx/>
                <a:buFontTx/>
                <a:buNone/>
                <a:tabLst/>
                <a:defRPr/>
              </a:pPr>
              <a:t>59</a:t>
            </a:fld>
            <a:endParaRPr kumimoji="0" lang="en-US" altLang="ko-KR" sz="1200" b="1" i="0" u="none" strike="noStrike" kern="1200" cap="none" spc="0" normalizeH="0" baseline="0" noProof="0">
              <a:ln>
                <a:noFill/>
              </a:ln>
              <a:solidFill>
                <a:prstClr val="black">
                  <a:lumMod val="50000"/>
                  <a:lumOff val="50000"/>
                </a:prstClr>
              </a:solidFill>
              <a:effectLst/>
              <a:uLnTx/>
              <a:uFillTx/>
              <a:latin typeface="Calibri" pitchFamily="34" charset="0"/>
              <a:ea typeface="ＭＳ Ｐゴシック" pitchFamily="34" charset="-128"/>
              <a:cs typeface="+mn-cs"/>
            </a:endParaRPr>
          </a:p>
        </p:txBody>
      </p:sp>
      <p:sp>
        <p:nvSpPr>
          <p:cNvPr id="2" name="Title 1"/>
          <p:cNvSpPr>
            <a:spLocks noGrp="1"/>
          </p:cNvSpPr>
          <p:nvPr>
            <p:ph type="title"/>
          </p:nvPr>
        </p:nvSpPr>
        <p:spPr>
          <a:xfrm>
            <a:off x="457200" y="274638"/>
            <a:ext cx="8229600" cy="822325"/>
          </a:xfrm>
        </p:spPr>
        <p:txBody>
          <a:bodyPr/>
          <a:lstStyle/>
          <a:p>
            <a:pPr marL="0" indent="0" algn="ctr" eaLnBrk="1" hangingPunct="1">
              <a:buNone/>
              <a:defRPr/>
            </a:pPr>
            <a:r>
              <a:rPr lang="id-ID" sz="4000" dirty="0">
                <a:solidFill>
                  <a:srgbClr val="996600"/>
                </a:solidFill>
                <a:effectLst>
                  <a:outerShdw blurRad="38100" dist="38100" dir="2700000" algn="tl">
                    <a:srgbClr val="000000">
                      <a:alpha val="43137"/>
                    </a:srgbClr>
                  </a:outerShdw>
                </a:effectLst>
              </a:rPr>
              <a:t>Penutup</a:t>
            </a: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1958084268"/>
              </p:ext>
            </p:extLst>
          </p:nvPr>
        </p:nvGraphicFramePr>
        <p:xfrm>
          <a:off x="-1112520" y="1158240"/>
          <a:ext cx="11140440" cy="519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11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508000"/>
            <a:ext cx="7910513" cy="863600"/>
          </a:xfrm>
        </p:spPr>
        <p:txBody>
          <a:bodyPr anchor="ctr"/>
          <a:lstStyle/>
          <a:p>
            <a:pPr algn="ctr" eaLnBrk="1" fontAlgn="auto" hangingPunct="1">
              <a:spcAft>
                <a:spcPts val="0"/>
              </a:spcAft>
              <a:buClr>
                <a:schemeClr val="accent6">
                  <a:lumMod val="75000"/>
                </a:schemeClr>
              </a:buClr>
              <a:buFont typeface="Georgia" pitchFamily="18" charset="0"/>
              <a:buNone/>
              <a:defRPr/>
            </a:pPr>
            <a:r>
              <a:rPr lang="en-US" sz="3600" dirty="0"/>
              <a:t>PENGERTIAN#2</a:t>
            </a:r>
            <a:endParaRPr lang="id-ID" sz="3600" dirty="0"/>
          </a:p>
        </p:txBody>
      </p:sp>
      <p:sp>
        <p:nvSpPr>
          <p:cNvPr id="3" name="Text Placeholder 2"/>
          <p:cNvSpPr>
            <a:spLocks noGrp="1"/>
          </p:cNvSpPr>
          <p:nvPr>
            <p:ph type="body" idx="1"/>
          </p:nvPr>
        </p:nvSpPr>
        <p:spPr>
          <a:xfrm>
            <a:off x="611188" y="1593850"/>
            <a:ext cx="7993062" cy="4425950"/>
          </a:xfrm>
        </p:spPr>
        <p:txBody>
          <a:bodyPr rtlCol="0" anchor="t">
            <a:noAutofit/>
          </a:bodyPr>
          <a:lstStyle/>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Perilaku</a:t>
            </a:r>
            <a:r>
              <a:rPr lang="en-US" sz="2400" b="1" dirty="0">
                <a:solidFill>
                  <a:schemeClr val="tx1"/>
                </a:solidFill>
              </a:rPr>
              <a:t> </a:t>
            </a:r>
            <a:r>
              <a:rPr lang="en-US" sz="2400" b="1" dirty="0" err="1">
                <a:solidFill>
                  <a:schemeClr val="tx1"/>
                </a:solidFill>
              </a:rPr>
              <a:t>kerja</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002060"/>
                </a:solidFill>
              </a:rPr>
              <a:t>setiap</a:t>
            </a:r>
            <a:r>
              <a:rPr lang="en-US" sz="2400" dirty="0">
                <a:solidFill>
                  <a:srgbClr val="002060"/>
                </a:solidFill>
              </a:rPr>
              <a:t> </a:t>
            </a:r>
            <a:r>
              <a:rPr lang="en-US" sz="2400" dirty="0" err="1">
                <a:solidFill>
                  <a:srgbClr val="FF0000"/>
                </a:solidFill>
              </a:rPr>
              <a:t>tingkah</a:t>
            </a:r>
            <a:r>
              <a:rPr lang="en-US" sz="2400" dirty="0">
                <a:solidFill>
                  <a:srgbClr val="FF0000"/>
                </a:solidFill>
              </a:rPr>
              <a:t> </a:t>
            </a:r>
            <a:r>
              <a:rPr lang="en-US" sz="2400" dirty="0" err="1">
                <a:solidFill>
                  <a:srgbClr val="FF0000"/>
                </a:solidFill>
              </a:rPr>
              <a:t>laku</a:t>
            </a:r>
            <a:r>
              <a:rPr lang="en-US" sz="2400" dirty="0">
                <a:solidFill>
                  <a:srgbClr val="FF0000"/>
                </a:solidFill>
              </a:rPr>
              <a:t>, </a:t>
            </a:r>
            <a:r>
              <a:rPr lang="en-US" sz="2400" dirty="0" err="1">
                <a:solidFill>
                  <a:srgbClr val="FF0000"/>
                </a:solidFill>
              </a:rPr>
              <a:t>sikap</a:t>
            </a:r>
            <a:r>
              <a:rPr lang="en-US" sz="2400" dirty="0">
                <a:solidFill>
                  <a:srgbClr val="FF0000"/>
                </a:solidFill>
              </a:rPr>
              <a:t> </a:t>
            </a:r>
            <a:r>
              <a:rPr lang="en-US" sz="2400" dirty="0" err="1">
                <a:solidFill>
                  <a:srgbClr val="FF0000"/>
                </a:solidFill>
              </a:rPr>
              <a:t>atau</a:t>
            </a:r>
            <a:r>
              <a:rPr lang="en-US" sz="2400" dirty="0">
                <a:solidFill>
                  <a:srgbClr val="FF0000"/>
                </a:solidFill>
              </a:rPr>
              <a:t> </a:t>
            </a:r>
            <a:r>
              <a:rPr lang="en-US" sz="2400" dirty="0" err="1">
                <a:solidFill>
                  <a:srgbClr val="FF0000"/>
                </a:solidFill>
              </a:rPr>
              <a:t>tindakan</a:t>
            </a:r>
            <a:r>
              <a:rPr lang="en-US" sz="2400" dirty="0">
                <a:solidFill>
                  <a:srgbClr val="002060"/>
                </a:solidFill>
              </a:rPr>
              <a:t> yang </a:t>
            </a:r>
            <a:r>
              <a:rPr lang="en-US" sz="2400" dirty="0" err="1">
                <a:solidFill>
                  <a:srgbClr val="002060"/>
                </a:solidFill>
              </a:rPr>
              <a:t>dilakukan</a:t>
            </a:r>
            <a:r>
              <a:rPr lang="en-US" sz="2400" dirty="0">
                <a:solidFill>
                  <a:srgbClr val="002060"/>
                </a:solidFill>
              </a:rPr>
              <a:t> </a:t>
            </a:r>
            <a:r>
              <a:rPr lang="en-US" sz="2400" dirty="0" err="1">
                <a:solidFill>
                  <a:srgbClr val="002060"/>
                </a:solidFill>
              </a:rPr>
              <a:t>oleh</a:t>
            </a:r>
            <a:r>
              <a:rPr lang="en-US" sz="2400" dirty="0">
                <a:solidFill>
                  <a:srgbClr val="002060"/>
                </a:solidFill>
              </a:rPr>
              <a:t> PNS </a:t>
            </a:r>
            <a:r>
              <a:rPr lang="en-US" sz="2400" dirty="0" err="1">
                <a:solidFill>
                  <a:srgbClr val="002060"/>
                </a:solidFill>
              </a:rPr>
              <a:t>atau</a:t>
            </a:r>
            <a:r>
              <a:rPr lang="en-US" sz="2400" dirty="0">
                <a:solidFill>
                  <a:srgbClr val="002060"/>
                </a:solidFill>
              </a:rPr>
              <a:t> </a:t>
            </a:r>
            <a:r>
              <a:rPr lang="en-US" sz="2400" dirty="0" err="1">
                <a:solidFill>
                  <a:srgbClr val="002060"/>
                </a:solidFill>
              </a:rPr>
              <a:t>tidak</a:t>
            </a:r>
            <a:r>
              <a:rPr lang="en-US" sz="2400" dirty="0">
                <a:solidFill>
                  <a:srgbClr val="002060"/>
                </a:solidFill>
              </a:rPr>
              <a:t> </a:t>
            </a:r>
            <a:r>
              <a:rPr lang="en-US" sz="2400" dirty="0" err="1">
                <a:solidFill>
                  <a:srgbClr val="002060"/>
                </a:solidFill>
              </a:rPr>
              <a:t>melakukan</a:t>
            </a:r>
            <a:r>
              <a:rPr lang="en-US" sz="2400" dirty="0">
                <a:solidFill>
                  <a:srgbClr val="002060"/>
                </a:solidFill>
              </a:rPr>
              <a:t> </a:t>
            </a:r>
            <a:r>
              <a:rPr lang="en-US" sz="2400" dirty="0" err="1">
                <a:solidFill>
                  <a:srgbClr val="002060"/>
                </a:solidFill>
              </a:rPr>
              <a:t>sesuatu</a:t>
            </a:r>
            <a:r>
              <a:rPr lang="en-US" sz="2400" dirty="0">
                <a:solidFill>
                  <a:srgbClr val="002060"/>
                </a:solidFill>
              </a:rPr>
              <a:t> yang </a:t>
            </a:r>
            <a:r>
              <a:rPr lang="en-US" sz="2400" dirty="0" err="1">
                <a:solidFill>
                  <a:srgbClr val="002060"/>
                </a:solidFill>
              </a:rPr>
              <a:t>seharusnya</a:t>
            </a:r>
            <a:r>
              <a:rPr lang="en-US" sz="2400" dirty="0">
                <a:solidFill>
                  <a:srgbClr val="002060"/>
                </a:solidFill>
              </a:rPr>
              <a:t> </a:t>
            </a:r>
            <a:r>
              <a:rPr lang="en-US" sz="2400" dirty="0" err="1">
                <a:solidFill>
                  <a:srgbClr val="002060"/>
                </a:solidFill>
              </a:rPr>
              <a:t>dilakukan</a:t>
            </a:r>
            <a:r>
              <a:rPr lang="en-US" sz="2400" dirty="0">
                <a:solidFill>
                  <a:srgbClr val="002060"/>
                </a:solidFill>
              </a:rPr>
              <a:t> </a:t>
            </a:r>
            <a:r>
              <a:rPr lang="en-US" sz="2400" dirty="0" err="1">
                <a:solidFill>
                  <a:srgbClr val="002060"/>
                </a:solidFill>
              </a:rPr>
              <a:t>sesuai</a:t>
            </a:r>
            <a:r>
              <a:rPr lang="en-US" sz="2400" dirty="0">
                <a:solidFill>
                  <a:srgbClr val="002060"/>
                </a:solidFill>
              </a:rPr>
              <a:t> </a:t>
            </a:r>
            <a:r>
              <a:rPr lang="en-US" sz="2400" dirty="0" err="1">
                <a:solidFill>
                  <a:srgbClr val="002060"/>
                </a:solidFill>
              </a:rPr>
              <a:t>dengan</a:t>
            </a:r>
            <a:r>
              <a:rPr lang="en-US" sz="2400" dirty="0">
                <a:solidFill>
                  <a:srgbClr val="002060"/>
                </a:solidFill>
              </a:rPr>
              <a:t> </a:t>
            </a:r>
            <a:r>
              <a:rPr lang="en-US" sz="2400" dirty="0" err="1">
                <a:solidFill>
                  <a:srgbClr val="002060"/>
                </a:solidFill>
              </a:rPr>
              <a:t>ketentuan</a:t>
            </a:r>
            <a:r>
              <a:rPr lang="en-US" sz="2400" dirty="0">
                <a:solidFill>
                  <a:srgbClr val="002060"/>
                </a:solidFill>
              </a:rPr>
              <a:t> </a:t>
            </a:r>
            <a:r>
              <a:rPr lang="en-US" sz="2400" dirty="0" err="1">
                <a:solidFill>
                  <a:srgbClr val="002060"/>
                </a:solidFill>
              </a:rPr>
              <a:t>peraturan</a:t>
            </a:r>
            <a:r>
              <a:rPr lang="en-US" sz="2400" dirty="0">
                <a:solidFill>
                  <a:srgbClr val="002060"/>
                </a:solidFill>
              </a:rPr>
              <a:t> </a:t>
            </a:r>
            <a:r>
              <a:rPr lang="en-US" sz="2400" dirty="0" err="1">
                <a:solidFill>
                  <a:srgbClr val="002060"/>
                </a:solidFill>
              </a:rPr>
              <a:t>perundang-undangan</a:t>
            </a:r>
            <a:r>
              <a:rPr lang="en-US" sz="2400" dirty="0">
                <a:solidFill>
                  <a:srgbClr val="002060"/>
                </a:solidFill>
              </a:rPr>
              <a:t>.</a:t>
            </a: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Rencana</a:t>
            </a:r>
            <a:r>
              <a:rPr lang="en-US" sz="2400" b="1" dirty="0">
                <a:solidFill>
                  <a:schemeClr val="tx1"/>
                </a:solidFill>
              </a:rPr>
              <a:t> </a:t>
            </a:r>
            <a:r>
              <a:rPr lang="en-US" sz="2400" b="1" dirty="0" err="1">
                <a:solidFill>
                  <a:schemeClr val="tx1"/>
                </a:solidFill>
              </a:rPr>
              <a:t>kerja</a:t>
            </a:r>
            <a:r>
              <a:rPr lang="en-US" sz="2400" b="1" dirty="0">
                <a:solidFill>
                  <a:schemeClr val="tx1"/>
                </a:solidFill>
              </a:rPr>
              <a:t> </a:t>
            </a:r>
            <a:r>
              <a:rPr lang="en-US" sz="2400" b="1" dirty="0" err="1">
                <a:solidFill>
                  <a:schemeClr val="tx1"/>
                </a:solidFill>
              </a:rPr>
              <a:t>tahunan</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rencana</a:t>
            </a:r>
            <a:r>
              <a:rPr lang="en-US" sz="2400" dirty="0">
                <a:solidFill>
                  <a:srgbClr val="FF0000"/>
                </a:solidFill>
              </a:rPr>
              <a:t> yang </a:t>
            </a:r>
            <a:r>
              <a:rPr lang="en-US" sz="2400" dirty="0" err="1">
                <a:solidFill>
                  <a:srgbClr val="FF0000"/>
                </a:solidFill>
              </a:rPr>
              <a:t>memuat</a:t>
            </a:r>
            <a:r>
              <a:rPr lang="en-US" sz="2400" dirty="0">
                <a:solidFill>
                  <a:srgbClr val="FF0000"/>
                </a:solidFill>
              </a:rPr>
              <a:t> </a:t>
            </a:r>
            <a:r>
              <a:rPr lang="en-US" sz="2400" dirty="0" err="1">
                <a:solidFill>
                  <a:srgbClr val="FF0000"/>
                </a:solidFill>
              </a:rPr>
              <a:t>kegiatan</a:t>
            </a:r>
            <a:r>
              <a:rPr lang="en-US" sz="2400" dirty="0">
                <a:solidFill>
                  <a:srgbClr val="FF0000"/>
                </a:solidFill>
              </a:rPr>
              <a:t> </a:t>
            </a:r>
            <a:r>
              <a:rPr lang="en-US" sz="2400" dirty="0" err="1">
                <a:solidFill>
                  <a:srgbClr val="FF0000"/>
                </a:solidFill>
              </a:rPr>
              <a:t>tahunan</a:t>
            </a:r>
            <a:r>
              <a:rPr lang="en-US" sz="2400" dirty="0">
                <a:solidFill>
                  <a:srgbClr val="FF0000"/>
                </a:solidFill>
              </a:rPr>
              <a:t> </a:t>
            </a:r>
            <a:r>
              <a:rPr lang="en-US" sz="2400" dirty="0" err="1">
                <a:solidFill>
                  <a:srgbClr val="FF0000"/>
                </a:solidFill>
              </a:rPr>
              <a:t>dan</a:t>
            </a:r>
            <a:r>
              <a:rPr lang="en-US" sz="2400" dirty="0">
                <a:solidFill>
                  <a:srgbClr val="FF0000"/>
                </a:solidFill>
              </a:rPr>
              <a:t> target yang </a:t>
            </a:r>
            <a:r>
              <a:rPr lang="en-US" sz="2400" dirty="0" err="1">
                <a:solidFill>
                  <a:srgbClr val="FF0000"/>
                </a:solidFill>
              </a:rPr>
              <a:t>akan</a:t>
            </a:r>
            <a:r>
              <a:rPr lang="en-US" sz="2400" dirty="0">
                <a:solidFill>
                  <a:srgbClr val="FF0000"/>
                </a:solidFill>
              </a:rPr>
              <a:t> </a:t>
            </a:r>
            <a:r>
              <a:rPr lang="en-US" sz="2400" dirty="0" err="1">
                <a:solidFill>
                  <a:srgbClr val="FF0000"/>
                </a:solidFill>
              </a:rPr>
              <a:t>dicapai</a:t>
            </a:r>
            <a:r>
              <a:rPr lang="en-US" sz="2400" dirty="0">
                <a:solidFill>
                  <a:srgbClr val="FF0000"/>
                </a:solidFill>
              </a:rPr>
              <a:t> </a:t>
            </a:r>
            <a:r>
              <a:rPr lang="en-US" sz="2400" dirty="0" err="1">
                <a:solidFill>
                  <a:srgbClr val="002060"/>
                </a:solidFill>
              </a:rPr>
              <a:t>sebagai</a:t>
            </a:r>
            <a:r>
              <a:rPr lang="en-US" sz="2400" dirty="0">
                <a:solidFill>
                  <a:srgbClr val="002060"/>
                </a:solidFill>
              </a:rPr>
              <a:t> </a:t>
            </a:r>
            <a:r>
              <a:rPr lang="en-US" sz="2400" dirty="0" err="1">
                <a:solidFill>
                  <a:srgbClr val="002060"/>
                </a:solidFill>
              </a:rPr>
              <a:t>penjabaran</a:t>
            </a:r>
            <a:r>
              <a:rPr lang="en-US" sz="2400" dirty="0">
                <a:solidFill>
                  <a:srgbClr val="002060"/>
                </a:solidFill>
              </a:rPr>
              <a:t> </a:t>
            </a:r>
            <a:r>
              <a:rPr lang="en-US" sz="2400" dirty="0" err="1">
                <a:solidFill>
                  <a:srgbClr val="002060"/>
                </a:solidFill>
              </a:rPr>
              <a:t>dari</a:t>
            </a:r>
            <a:r>
              <a:rPr lang="en-US" sz="2400" dirty="0">
                <a:solidFill>
                  <a:srgbClr val="002060"/>
                </a:solidFill>
              </a:rPr>
              <a:t> </a:t>
            </a:r>
            <a:r>
              <a:rPr lang="en-US" sz="2400" dirty="0" err="1">
                <a:solidFill>
                  <a:srgbClr val="002060"/>
                </a:solidFill>
              </a:rPr>
              <a:t>sasaran</a:t>
            </a:r>
            <a:r>
              <a:rPr lang="en-US" sz="2400" dirty="0">
                <a:solidFill>
                  <a:srgbClr val="002060"/>
                </a:solidFill>
              </a:rPr>
              <a:t> </a:t>
            </a:r>
            <a:r>
              <a:rPr lang="en-US" sz="2400" dirty="0" err="1">
                <a:solidFill>
                  <a:srgbClr val="002060"/>
                </a:solidFill>
              </a:rPr>
              <a:t>dan</a:t>
            </a:r>
            <a:r>
              <a:rPr lang="en-US" sz="2400" dirty="0">
                <a:solidFill>
                  <a:srgbClr val="002060"/>
                </a:solidFill>
              </a:rPr>
              <a:t> program yang </a:t>
            </a:r>
            <a:r>
              <a:rPr lang="en-US" sz="2400" dirty="0" err="1">
                <a:solidFill>
                  <a:srgbClr val="002060"/>
                </a:solidFill>
              </a:rPr>
              <a:t>telah</a:t>
            </a:r>
            <a:r>
              <a:rPr lang="en-US" sz="2400" dirty="0">
                <a:solidFill>
                  <a:srgbClr val="002060"/>
                </a:solidFill>
              </a:rPr>
              <a:t> </a:t>
            </a:r>
            <a:r>
              <a:rPr lang="en-US" sz="2400" dirty="0" err="1">
                <a:solidFill>
                  <a:srgbClr val="002060"/>
                </a:solidFill>
              </a:rPr>
              <a:t>ditetapkan</a:t>
            </a:r>
            <a:r>
              <a:rPr lang="en-US" sz="2400" dirty="0">
                <a:solidFill>
                  <a:srgbClr val="002060"/>
                </a:solidFill>
              </a:rPr>
              <a:t> </a:t>
            </a:r>
            <a:r>
              <a:rPr lang="en-US" sz="2400" dirty="0" err="1">
                <a:solidFill>
                  <a:srgbClr val="002060"/>
                </a:solidFill>
              </a:rPr>
              <a:t>oleh</a:t>
            </a:r>
            <a:r>
              <a:rPr lang="en-US" sz="2400" dirty="0">
                <a:solidFill>
                  <a:srgbClr val="002060"/>
                </a:solidFill>
              </a:rPr>
              <a:t> </a:t>
            </a:r>
            <a:r>
              <a:rPr lang="en-US" sz="2400" dirty="0" err="1">
                <a:solidFill>
                  <a:srgbClr val="002060"/>
                </a:solidFill>
              </a:rPr>
              <a:t>instansi</a:t>
            </a:r>
            <a:r>
              <a:rPr lang="en-US" sz="2400" dirty="0">
                <a:solidFill>
                  <a:srgbClr val="002060"/>
                </a:solidFill>
              </a:rPr>
              <a:t> </a:t>
            </a:r>
            <a:r>
              <a:rPr lang="en-US" sz="2400" dirty="0" err="1">
                <a:solidFill>
                  <a:srgbClr val="002060"/>
                </a:solidFill>
              </a:rPr>
              <a:t>pemerintah</a:t>
            </a:r>
            <a:r>
              <a:rPr lang="en-US" sz="2400" dirty="0">
                <a:solidFill>
                  <a:srgbClr val="002060"/>
                </a:solidFill>
              </a:rPr>
              <a:t>.</a:t>
            </a:r>
            <a:endParaRPr lang="id-ID" sz="2400" dirty="0">
              <a:solidFill>
                <a:srgbClr val="002060"/>
              </a:solidFill>
            </a:endParaRPr>
          </a:p>
          <a:p>
            <a:pPr marL="450850" indent="-450850" algn="just" eaLnBrk="1" fontAlgn="auto" hangingPunct="1">
              <a:spcBef>
                <a:spcPts val="300"/>
              </a:spcBef>
              <a:spcAft>
                <a:spcPts val="0"/>
              </a:spcAft>
              <a:buClr>
                <a:schemeClr val="accent6">
                  <a:lumMod val="75000"/>
                </a:schemeClr>
              </a:buClr>
              <a:buFont typeface="Wingdings 2" pitchFamily="18" charset="2"/>
              <a:buChar char="R"/>
              <a:defRPr/>
            </a:pPr>
            <a:r>
              <a:rPr lang="en-US" sz="2400" b="1" dirty="0" err="1">
                <a:solidFill>
                  <a:schemeClr val="tx1"/>
                </a:solidFill>
              </a:rPr>
              <a:t>Pejabat</a:t>
            </a:r>
            <a:r>
              <a:rPr lang="en-US" sz="2400" b="1" dirty="0">
                <a:solidFill>
                  <a:schemeClr val="tx1"/>
                </a:solidFill>
              </a:rPr>
              <a:t> </a:t>
            </a:r>
            <a:r>
              <a:rPr lang="en-US" sz="2400" b="1" dirty="0" err="1">
                <a:solidFill>
                  <a:schemeClr val="tx1"/>
                </a:solidFill>
              </a:rPr>
              <a:t>Penilai</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atasan</a:t>
            </a:r>
            <a:r>
              <a:rPr lang="en-US" sz="2400" dirty="0">
                <a:solidFill>
                  <a:srgbClr val="FF0000"/>
                </a:solidFill>
              </a:rPr>
              <a:t> </a:t>
            </a:r>
            <a:r>
              <a:rPr lang="en-US" sz="2400" dirty="0" err="1">
                <a:solidFill>
                  <a:srgbClr val="FF0000"/>
                </a:solidFill>
              </a:rPr>
              <a:t>langsung</a:t>
            </a:r>
            <a:r>
              <a:rPr lang="en-US" sz="2400" dirty="0">
                <a:solidFill>
                  <a:srgbClr val="FF0000"/>
                </a:solidFill>
              </a:rPr>
              <a:t> PNS</a:t>
            </a:r>
            <a:r>
              <a:rPr lang="en-US" sz="2400" dirty="0">
                <a:solidFill>
                  <a:srgbClr val="002060"/>
                </a:solidFill>
              </a:rPr>
              <a:t> </a:t>
            </a:r>
            <a:r>
              <a:rPr lang="en-US" sz="2400" dirty="0">
                <a:solidFill>
                  <a:srgbClr val="FF0000"/>
                </a:solidFill>
              </a:rPr>
              <a:t>yang </a:t>
            </a:r>
            <a:r>
              <a:rPr lang="en-US" sz="2400" dirty="0" err="1">
                <a:solidFill>
                  <a:srgbClr val="FF0000"/>
                </a:solidFill>
              </a:rPr>
              <a:t>dinilai</a:t>
            </a:r>
            <a:r>
              <a:rPr lang="en-US" sz="2400" dirty="0">
                <a:solidFill>
                  <a:srgbClr val="002060"/>
                </a:solidFill>
              </a:rPr>
              <a:t>, </a:t>
            </a:r>
            <a:r>
              <a:rPr lang="en-US" sz="2400" dirty="0" err="1">
                <a:solidFill>
                  <a:srgbClr val="002060"/>
                </a:solidFill>
              </a:rPr>
              <a:t>dengan</a:t>
            </a:r>
            <a:r>
              <a:rPr lang="en-US" sz="2400" dirty="0">
                <a:solidFill>
                  <a:srgbClr val="002060"/>
                </a:solidFill>
              </a:rPr>
              <a:t> </a:t>
            </a:r>
            <a:r>
              <a:rPr lang="en-US" sz="2400" dirty="0" err="1">
                <a:solidFill>
                  <a:srgbClr val="002060"/>
                </a:solidFill>
              </a:rPr>
              <a:t>ketentuan</a:t>
            </a:r>
            <a:r>
              <a:rPr lang="en-US" sz="2400" dirty="0">
                <a:solidFill>
                  <a:srgbClr val="002060"/>
                </a:solidFill>
              </a:rPr>
              <a:t> paling </a:t>
            </a:r>
            <a:r>
              <a:rPr lang="en-US" sz="2400" dirty="0" err="1">
                <a:solidFill>
                  <a:srgbClr val="002060"/>
                </a:solidFill>
              </a:rPr>
              <a:t>rendah</a:t>
            </a:r>
            <a:r>
              <a:rPr lang="en-US" sz="2400" dirty="0">
                <a:solidFill>
                  <a:srgbClr val="002060"/>
                </a:solidFill>
              </a:rPr>
              <a:t> </a:t>
            </a:r>
            <a:r>
              <a:rPr lang="en-US" sz="2400" dirty="0" err="1">
                <a:solidFill>
                  <a:srgbClr val="002060"/>
                </a:solidFill>
              </a:rPr>
              <a:t>pejabat</a:t>
            </a:r>
            <a:r>
              <a:rPr lang="en-US" sz="2400" dirty="0">
                <a:solidFill>
                  <a:srgbClr val="002060"/>
                </a:solidFill>
              </a:rPr>
              <a:t> </a:t>
            </a:r>
            <a:r>
              <a:rPr lang="en-US" sz="2400" dirty="0" err="1">
                <a:solidFill>
                  <a:srgbClr val="002060"/>
                </a:solidFill>
              </a:rPr>
              <a:t>struktural</a:t>
            </a:r>
            <a:r>
              <a:rPr lang="en-US" sz="2400" dirty="0">
                <a:solidFill>
                  <a:srgbClr val="002060"/>
                </a:solidFill>
              </a:rPr>
              <a:t> </a:t>
            </a:r>
            <a:r>
              <a:rPr lang="en-US" sz="2400" dirty="0" err="1">
                <a:solidFill>
                  <a:srgbClr val="002060"/>
                </a:solidFill>
              </a:rPr>
              <a:t>eselon</a:t>
            </a:r>
            <a:r>
              <a:rPr lang="en-US" sz="2400" dirty="0">
                <a:solidFill>
                  <a:srgbClr val="002060"/>
                </a:solidFill>
              </a:rPr>
              <a:t> V </a:t>
            </a:r>
            <a:r>
              <a:rPr lang="en-US" sz="2400" dirty="0" err="1">
                <a:solidFill>
                  <a:srgbClr val="002060"/>
                </a:solidFill>
              </a:rPr>
              <a:t>atau</a:t>
            </a:r>
            <a:r>
              <a:rPr lang="en-US" sz="2400" dirty="0">
                <a:solidFill>
                  <a:srgbClr val="002060"/>
                </a:solidFill>
              </a:rPr>
              <a:t> </a:t>
            </a:r>
            <a:r>
              <a:rPr lang="en-US" sz="2400" dirty="0" err="1">
                <a:solidFill>
                  <a:srgbClr val="002060"/>
                </a:solidFill>
              </a:rPr>
              <a:t>pejabat</a:t>
            </a:r>
            <a:r>
              <a:rPr lang="en-US" sz="2400" dirty="0">
                <a:solidFill>
                  <a:srgbClr val="002060"/>
                </a:solidFill>
              </a:rPr>
              <a:t> lain yang </a:t>
            </a:r>
            <a:r>
              <a:rPr lang="en-US" sz="2400" dirty="0" err="1">
                <a:solidFill>
                  <a:srgbClr val="002060"/>
                </a:solidFill>
              </a:rPr>
              <a:t>ditentukan</a:t>
            </a:r>
            <a:r>
              <a:rPr lang="en-US" sz="2400" dirty="0">
                <a:solidFill>
                  <a:srgbClr val="002060"/>
                </a:solidFill>
              </a:rPr>
              <a:t>.</a:t>
            </a:r>
            <a:endParaRPr lang="id-ID" sz="2400" dirty="0">
              <a:solidFill>
                <a:srgbClr val="002060"/>
              </a:solidFill>
            </a:endParaRPr>
          </a:p>
        </p:txBody>
      </p:sp>
    </p:spTree>
    <p:extLst>
      <p:ext uri="{BB962C8B-B14F-4D97-AF65-F5344CB8AC3E}">
        <p14:creationId xmlns:p14="http://schemas.microsoft.com/office/powerpoint/2010/main" val="4255323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304801"/>
            <a:ext cx="7333488" cy="711200"/>
          </a:xfrm>
        </p:spPr>
        <p:txBody>
          <a:bodyPr>
            <a:normAutofit/>
          </a:bodyPr>
          <a:lstStyle/>
          <a:p>
            <a:r>
              <a:rPr lang="en-US" sz="3200" b="1" dirty="0"/>
              <a:t>SUMBER BACAAN</a:t>
            </a:r>
          </a:p>
        </p:txBody>
      </p:sp>
      <p:sp>
        <p:nvSpPr>
          <p:cNvPr id="3" name="Text Placeholder 2"/>
          <p:cNvSpPr>
            <a:spLocks noGrp="1"/>
          </p:cNvSpPr>
          <p:nvPr>
            <p:ph type="body" idx="1"/>
          </p:nvPr>
        </p:nvSpPr>
        <p:spPr>
          <a:xfrm>
            <a:off x="877824" y="1173164"/>
            <a:ext cx="7571232" cy="5214937"/>
          </a:xfrm>
        </p:spPr>
        <p:txBody>
          <a:bodyPr>
            <a:normAutofit/>
          </a:bodyPr>
          <a:lstStyle/>
          <a:p>
            <a:pPr marL="457200" indent="-457200" algn="just">
              <a:buAutoNum type="arabicPeriod"/>
            </a:pPr>
            <a:r>
              <a:rPr lang="en-US" dirty="0" err="1">
                <a:solidFill>
                  <a:schemeClr val="tx1"/>
                </a:solidFill>
              </a:rPr>
              <a:t>Peraturan</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Nomor</a:t>
            </a:r>
            <a:r>
              <a:rPr lang="en-US" dirty="0">
                <a:solidFill>
                  <a:schemeClr val="tx1"/>
                </a:solidFill>
              </a:rPr>
              <a:t> 46 </a:t>
            </a:r>
            <a:r>
              <a:rPr lang="en-US" dirty="0" err="1">
                <a:solidFill>
                  <a:schemeClr val="tx1"/>
                </a:solidFill>
              </a:rPr>
              <a:t>Tahun</a:t>
            </a:r>
            <a:r>
              <a:rPr lang="en-US" dirty="0">
                <a:solidFill>
                  <a:schemeClr val="tx1"/>
                </a:solidFill>
              </a:rPr>
              <a:t> 2011 </a:t>
            </a:r>
            <a:r>
              <a:rPr lang="en-US" dirty="0" err="1">
                <a:solidFill>
                  <a:schemeClr val="tx1"/>
                </a:solidFill>
              </a:rPr>
              <a:t>tentang</a:t>
            </a:r>
            <a:r>
              <a:rPr lang="en-US" dirty="0">
                <a:solidFill>
                  <a:schemeClr val="tx1"/>
                </a:solidFill>
              </a:rPr>
              <a:t> </a:t>
            </a:r>
            <a:r>
              <a:rPr lang="en-US" dirty="0" err="1">
                <a:solidFill>
                  <a:schemeClr val="tx1"/>
                </a:solidFill>
              </a:rPr>
              <a:t>Penilaian</a:t>
            </a:r>
            <a:r>
              <a:rPr lang="en-US" dirty="0">
                <a:solidFill>
                  <a:schemeClr val="tx1"/>
                </a:solidFill>
              </a:rPr>
              <a:t> </a:t>
            </a:r>
            <a:r>
              <a:rPr lang="en-US" dirty="0" err="1">
                <a:solidFill>
                  <a:schemeClr val="tx1"/>
                </a:solidFill>
              </a:rPr>
              <a:t>Prestasi</a:t>
            </a:r>
            <a:r>
              <a:rPr lang="en-US" dirty="0">
                <a:solidFill>
                  <a:schemeClr val="tx1"/>
                </a:solidFill>
              </a:rPr>
              <a:t> </a:t>
            </a:r>
            <a:r>
              <a:rPr lang="en-US" dirty="0" err="1">
                <a:solidFill>
                  <a:schemeClr val="tx1"/>
                </a:solidFill>
              </a:rPr>
              <a:t>Kerja</a:t>
            </a:r>
            <a:r>
              <a:rPr lang="en-US" dirty="0">
                <a:solidFill>
                  <a:schemeClr val="tx1"/>
                </a:solidFill>
              </a:rPr>
              <a:t> </a:t>
            </a:r>
            <a:r>
              <a:rPr lang="en-US" dirty="0" err="1">
                <a:solidFill>
                  <a:schemeClr val="tx1"/>
                </a:solidFill>
              </a:rPr>
              <a:t>Pegawawi</a:t>
            </a:r>
            <a:r>
              <a:rPr lang="en-US" dirty="0">
                <a:solidFill>
                  <a:schemeClr val="tx1"/>
                </a:solidFill>
              </a:rPr>
              <a:t> </a:t>
            </a:r>
            <a:r>
              <a:rPr lang="en-US" dirty="0" err="1">
                <a:solidFill>
                  <a:schemeClr val="tx1"/>
                </a:solidFill>
              </a:rPr>
              <a:t>Negeri</a:t>
            </a:r>
            <a:r>
              <a:rPr lang="en-US" dirty="0">
                <a:solidFill>
                  <a:schemeClr val="tx1"/>
                </a:solidFill>
              </a:rPr>
              <a:t> </a:t>
            </a:r>
            <a:r>
              <a:rPr lang="en-US" dirty="0" err="1">
                <a:solidFill>
                  <a:schemeClr val="tx1"/>
                </a:solidFill>
              </a:rPr>
              <a:t>Sipil</a:t>
            </a:r>
            <a:r>
              <a:rPr lang="en-US" dirty="0">
                <a:solidFill>
                  <a:schemeClr val="tx1"/>
                </a:solidFill>
              </a:rPr>
              <a:t>;</a:t>
            </a:r>
          </a:p>
          <a:p>
            <a:pPr marL="457200" indent="-457200" algn="just">
              <a:buAutoNum type="arabicPeriod"/>
            </a:pPr>
            <a:r>
              <a:rPr lang="en-US" dirty="0" err="1">
                <a:solidFill>
                  <a:schemeClr val="tx1"/>
                </a:solidFill>
              </a:rPr>
              <a:t>Peraturan</a:t>
            </a:r>
            <a:r>
              <a:rPr lang="en-US" dirty="0">
                <a:solidFill>
                  <a:schemeClr val="tx1"/>
                </a:solidFill>
              </a:rPr>
              <a:t> </a:t>
            </a:r>
            <a:r>
              <a:rPr lang="en-US" dirty="0" err="1">
                <a:solidFill>
                  <a:schemeClr val="tx1"/>
                </a:solidFill>
              </a:rPr>
              <a:t>Kepala</a:t>
            </a:r>
            <a:r>
              <a:rPr lang="en-US" dirty="0">
                <a:solidFill>
                  <a:schemeClr val="tx1"/>
                </a:solidFill>
              </a:rPr>
              <a:t> BKN </a:t>
            </a:r>
            <a:r>
              <a:rPr lang="en-US" dirty="0" err="1">
                <a:solidFill>
                  <a:schemeClr val="tx1"/>
                </a:solidFill>
              </a:rPr>
              <a:t>Nomor</a:t>
            </a:r>
            <a:r>
              <a:rPr lang="en-US" dirty="0">
                <a:solidFill>
                  <a:schemeClr val="tx1"/>
                </a:solidFill>
              </a:rPr>
              <a:t> 1 </a:t>
            </a:r>
            <a:r>
              <a:rPr lang="en-US" dirty="0" err="1">
                <a:solidFill>
                  <a:schemeClr val="tx1"/>
                </a:solidFill>
              </a:rPr>
              <a:t>Tahun</a:t>
            </a:r>
            <a:r>
              <a:rPr lang="en-US" dirty="0">
                <a:solidFill>
                  <a:schemeClr val="tx1"/>
                </a:solidFill>
              </a:rPr>
              <a:t> 2013 </a:t>
            </a:r>
            <a:r>
              <a:rPr lang="en-US" dirty="0" err="1">
                <a:solidFill>
                  <a:schemeClr val="tx1"/>
                </a:solidFill>
              </a:rPr>
              <a:t>tentang</a:t>
            </a:r>
            <a:r>
              <a:rPr lang="en-US" dirty="0">
                <a:solidFill>
                  <a:schemeClr val="tx1"/>
                </a:solidFill>
              </a:rPr>
              <a:t> </a:t>
            </a:r>
            <a:r>
              <a:rPr lang="en-US" dirty="0" err="1">
                <a:solidFill>
                  <a:schemeClr val="tx1"/>
                </a:solidFill>
              </a:rPr>
              <a:t>Pelaksanaan</a:t>
            </a:r>
            <a:r>
              <a:rPr lang="en-US" dirty="0">
                <a:solidFill>
                  <a:schemeClr val="tx1"/>
                </a:solidFill>
              </a:rPr>
              <a:t> </a:t>
            </a:r>
            <a:r>
              <a:rPr lang="en-US" dirty="0" err="1">
                <a:solidFill>
                  <a:schemeClr val="tx1"/>
                </a:solidFill>
              </a:rPr>
              <a:t>Peraturan</a:t>
            </a:r>
            <a:r>
              <a:rPr lang="en-US" dirty="0">
                <a:solidFill>
                  <a:schemeClr val="tx1"/>
                </a:solidFill>
              </a:rPr>
              <a:t> </a:t>
            </a:r>
            <a:r>
              <a:rPr lang="en-US" dirty="0" err="1">
                <a:solidFill>
                  <a:schemeClr val="tx1"/>
                </a:solidFill>
              </a:rPr>
              <a:t>Pemerintah</a:t>
            </a:r>
            <a:r>
              <a:rPr lang="en-US" dirty="0">
                <a:solidFill>
                  <a:schemeClr val="tx1"/>
                </a:solidFill>
              </a:rPr>
              <a:t> </a:t>
            </a:r>
            <a:r>
              <a:rPr lang="en-US" dirty="0" err="1">
                <a:solidFill>
                  <a:schemeClr val="tx1"/>
                </a:solidFill>
              </a:rPr>
              <a:t>Nomor</a:t>
            </a:r>
            <a:r>
              <a:rPr lang="en-US" dirty="0">
                <a:solidFill>
                  <a:schemeClr val="tx1"/>
                </a:solidFill>
              </a:rPr>
              <a:t> 46 </a:t>
            </a:r>
            <a:r>
              <a:rPr lang="en-US" dirty="0" err="1">
                <a:solidFill>
                  <a:schemeClr val="tx1"/>
                </a:solidFill>
              </a:rPr>
              <a:t>Tahun</a:t>
            </a:r>
            <a:r>
              <a:rPr lang="en-US" dirty="0">
                <a:solidFill>
                  <a:schemeClr val="tx1"/>
                </a:solidFill>
              </a:rPr>
              <a:t> 2011 </a:t>
            </a:r>
            <a:r>
              <a:rPr lang="en-US" dirty="0" err="1">
                <a:solidFill>
                  <a:schemeClr val="tx1"/>
                </a:solidFill>
              </a:rPr>
              <a:t>tentang</a:t>
            </a:r>
            <a:r>
              <a:rPr lang="en-US" dirty="0">
                <a:solidFill>
                  <a:schemeClr val="tx1"/>
                </a:solidFill>
              </a:rPr>
              <a:t> </a:t>
            </a:r>
            <a:r>
              <a:rPr lang="en-US" dirty="0" err="1">
                <a:solidFill>
                  <a:schemeClr val="tx1"/>
                </a:solidFill>
              </a:rPr>
              <a:t>Penilaian</a:t>
            </a:r>
            <a:r>
              <a:rPr lang="en-US" dirty="0">
                <a:solidFill>
                  <a:schemeClr val="tx1"/>
                </a:solidFill>
              </a:rPr>
              <a:t> </a:t>
            </a:r>
            <a:r>
              <a:rPr lang="en-US" dirty="0" err="1">
                <a:solidFill>
                  <a:schemeClr val="tx1"/>
                </a:solidFill>
              </a:rPr>
              <a:t>Prestasi</a:t>
            </a:r>
            <a:r>
              <a:rPr lang="en-US" dirty="0">
                <a:solidFill>
                  <a:schemeClr val="tx1"/>
                </a:solidFill>
              </a:rPr>
              <a:t> </a:t>
            </a:r>
            <a:r>
              <a:rPr lang="en-US" dirty="0" err="1">
                <a:solidFill>
                  <a:schemeClr val="tx1"/>
                </a:solidFill>
              </a:rPr>
              <a:t>Kerja</a:t>
            </a:r>
            <a:r>
              <a:rPr lang="en-US" dirty="0">
                <a:solidFill>
                  <a:schemeClr val="tx1"/>
                </a:solidFill>
              </a:rPr>
              <a:t> </a:t>
            </a:r>
            <a:r>
              <a:rPr lang="en-US" dirty="0" err="1">
                <a:solidFill>
                  <a:schemeClr val="tx1"/>
                </a:solidFill>
              </a:rPr>
              <a:t>Pegawai</a:t>
            </a:r>
            <a:r>
              <a:rPr lang="en-US" dirty="0">
                <a:solidFill>
                  <a:schemeClr val="tx1"/>
                </a:solidFill>
              </a:rPr>
              <a:t> </a:t>
            </a:r>
            <a:r>
              <a:rPr lang="en-US" dirty="0" err="1">
                <a:solidFill>
                  <a:schemeClr val="tx1"/>
                </a:solidFill>
              </a:rPr>
              <a:t>Negeri</a:t>
            </a:r>
            <a:r>
              <a:rPr lang="en-US" dirty="0">
                <a:solidFill>
                  <a:schemeClr val="tx1"/>
                </a:solidFill>
              </a:rPr>
              <a:t> </a:t>
            </a:r>
            <a:r>
              <a:rPr lang="en-US" dirty="0" err="1">
                <a:solidFill>
                  <a:schemeClr val="tx1"/>
                </a:solidFill>
              </a:rPr>
              <a:t>Sipil</a:t>
            </a:r>
            <a:r>
              <a:rPr lang="en-US" dirty="0">
                <a:solidFill>
                  <a:schemeClr val="tx1"/>
                </a:solidFill>
              </a:rPr>
              <a:t>;</a:t>
            </a:r>
          </a:p>
          <a:p>
            <a:pPr marL="457200" indent="-457200" algn="just">
              <a:buAutoNum type="arabicPeriod"/>
            </a:pPr>
            <a:r>
              <a:rPr lang="id-ID" dirty="0">
                <a:solidFill>
                  <a:schemeClr val="tx1"/>
                </a:solidFill>
              </a:rPr>
              <a:t>Keputusan Menteri Negara Pendayagunaan Aparatur Negara Nomor 108/1995</a:t>
            </a:r>
            <a:r>
              <a:rPr lang="en-US" dirty="0">
                <a:solidFill>
                  <a:schemeClr val="tx1"/>
                </a:solidFill>
              </a:rPr>
              <a:t> </a:t>
            </a:r>
            <a:r>
              <a:rPr lang="en-US" dirty="0" err="1">
                <a:solidFill>
                  <a:schemeClr val="tx1"/>
                </a:solidFill>
              </a:rPr>
              <a:t>tentang</a:t>
            </a:r>
            <a:r>
              <a:rPr lang="en-US" dirty="0">
                <a:solidFill>
                  <a:schemeClr val="tx1"/>
                </a:solidFill>
              </a:rPr>
              <a:t> </a:t>
            </a:r>
            <a:r>
              <a:rPr lang="id-ID" dirty="0">
                <a:solidFill>
                  <a:schemeClr val="tx1"/>
                </a:solidFill>
              </a:rPr>
              <a:t>Pedoman Perumusan Tugas </a:t>
            </a:r>
            <a:r>
              <a:rPr lang="en-US" dirty="0">
                <a:solidFill>
                  <a:schemeClr val="tx1"/>
                </a:solidFill>
              </a:rPr>
              <a:t>d</a:t>
            </a:r>
            <a:r>
              <a:rPr lang="id-ID" dirty="0">
                <a:solidFill>
                  <a:schemeClr val="tx1"/>
                </a:solidFill>
              </a:rPr>
              <a:t>an Fungsi Jabatan Struktural </a:t>
            </a:r>
            <a:r>
              <a:rPr lang="en-US" dirty="0">
                <a:solidFill>
                  <a:schemeClr val="tx1"/>
                </a:solidFill>
              </a:rPr>
              <a:t/>
            </a:r>
            <a:br>
              <a:rPr lang="en-US" dirty="0">
                <a:solidFill>
                  <a:schemeClr val="tx1"/>
                </a:solidFill>
              </a:rPr>
            </a:br>
            <a:r>
              <a:rPr lang="id-ID" dirty="0">
                <a:solidFill>
                  <a:schemeClr val="tx1"/>
                </a:solidFill>
              </a:rPr>
              <a:t>Di Lingkungan Departemen</a:t>
            </a:r>
            <a:r>
              <a:rPr lang="en-US" dirty="0">
                <a:solidFill>
                  <a:schemeClr val="tx1"/>
                </a:solidFill>
              </a:rPr>
              <a:t>.</a:t>
            </a:r>
            <a:endParaRPr lang="id-ID" dirty="0">
              <a:solidFill>
                <a:schemeClr val="tx1"/>
              </a:solidFill>
            </a:endParaRPr>
          </a:p>
        </p:txBody>
      </p:sp>
    </p:spTree>
    <p:extLst>
      <p:ext uri="{BB962C8B-B14F-4D97-AF65-F5344CB8AC3E}">
        <p14:creationId xmlns:p14="http://schemas.microsoft.com/office/powerpoint/2010/main" val="3845862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rohdaten_impressum.jpg">
            <a:extLst>
              <a:ext uri="{FF2B5EF4-FFF2-40B4-BE49-F238E27FC236}">
                <a16:creationId xmlns:a16="http://schemas.microsoft.com/office/drawing/2014/main" xmlns="" id="{7A2C1922-5354-D044-8ABB-5D75A02D705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Logo Kemenpan2.png">
            <a:extLst>
              <a:ext uri="{FF2B5EF4-FFF2-40B4-BE49-F238E27FC236}">
                <a16:creationId xmlns:a16="http://schemas.microsoft.com/office/drawing/2014/main" xmlns="" id="{1F78D043-ADB6-DD4E-9BD5-B7420903536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038" y="5715000"/>
            <a:ext cx="779462"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a:extLst>
              <a:ext uri="{FF2B5EF4-FFF2-40B4-BE49-F238E27FC236}">
                <a16:creationId xmlns:a16="http://schemas.microsoft.com/office/drawing/2014/main" xmlns="" id="{FED9AC53-59EE-2449-918A-8DC3F0057298}"/>
              </a:ext>
            </a:extLst>
          </p:cNvPr>
          <p:cNvSpPr>
            <a:spLocks noChangeArrowheads="1"/>
          </p:cNvSpPr>
          <p:nvPr/>
        </p:nvSpPr>
        <p:spPr bwMode="auto">
          <a:xfrm>
            <a:off x="1143000" y="5905500"/>
            <a:ext cx="7927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id-ID" sz="1700" b="1"/>
              <a:t>KEMENTERIAN PENDAYAGUNAAN APARATUR NEGARA DAN REFORMASI BIROKRASI</a:t>
            </a:r>
          </a:p>
          <a:p>
            <a:pPr eaLnBrk="1" hangingPunct="1"/>
            <a:r>
              <a:rPr lang="es-ES_tradnl" altLang="id-ID"/>
              <a:t>Jl. Jend. Sudirman Kav. 69 Jakarta Selatan - 12190 Indonesia</a:t>
            </a:r>
          </a:p>
        </p:txBody>
      </p:sp>
    </p:spTree>
    <p:extLst>
      <p:ext uri="{BB962C8B-B14F-4D97-AF65-F5344CB8AC3E}">
        <p14:creationId xmlns:p14="http://schemas.microsoft.com/office/powerpoint/2010/main" val="228828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889000"/>
            <a:ext cx="7910513" cy="863600"/>
          </a:xfrm>
        </p:spPr>
        <p:txBody>
          <a:bodyPr/>
          <a:lstStyle/>
          <a:p>
            <a:pPr algn="ctr" eaLnBrk="1" fontAlgn="auto" hangingPunct="1">
              <a:spcAft>
                <a:spcPts val="0"/>
              </a:spcAft>
              <a:buClr>
                <a:schemeClr val="accent6">
                  <a:lumMod val="75000"/>
                </a:schemeClr>
              </a:buClr>
              <a:buFont typeface="Georgia" pitchFamily="18" charset="0"/>
              <a:buNone/>
              <a:defRPr/>
            </a:pPr>
            <a:r>
              <a:rPr lang="en-US" sz="3600" dirty="0"/>
              <a:t>PENGERTIAN#3</a:t>
            </a:r>
            <a:endParaRPr lang="id-ID" sz="3600" dirty="0"/>
          </a:p>
        </p:txBody>
      </p:sp>
      <p:sp>
        <p:nvSpPr>
          <p:cNvPr id="3" name="Text Placeholder 2"/>
          <p:cNvSpPr>
            <a:spLocks noGrp="1"/>
          </p:cNvSpPr>
          <p:nvPr>
            <p:ph type="body" idx="1"/>
          </p:nvPr>
        </p:nvSpPr>
        <p:spPr>
          <a:xfrm>
            <a:off x="611188" y="2127250"/>
            <a:ext cx="7993062" cy="2673350"/>
          </a:xfrm>
        </p:spPr>
        <p:txBody>
          <a:bodyPr rtlCol="0" anchor="t">
            <a:noAutofit/>
          </a:bodyPr>
          <a:lstStyle/>
          <a:p>
            <a:pPr marL="450850" indent="-450850" algn="just" eaLnBrk="1" fontAlgn="auto" hangingPunct="1">
              <a:spcBef>
                <a:spcPts val="600"/>
              </a:spcBef>
              <a:spcAft>
                <a:spcPts val="600"/>
              </a:spcAft>
              <a:buClr>
                <a:schemeClr val="accent6">
                  <a:lumMod val="75000"/>
                </a:schemeClr>
              </a:buClr>
              <a:buFont typeface="Wingdings 2" pitchFamily="18" charset="2"/>
              <a:buChar char="R"/>
              <a:defRPr/>
            </a:pPr>
            <a:r>
              <a:rPr lang="en-US" sz="2400" b="1" dirty="0" err="1">
                <a:solidFill>
                  <a:schemeClr val="tx1"/>
                </a:solidFill>
              </a:rPr>
              <a:t>Atasan</a:t>
            </a:r>
            <a:r>
              <a:rPr lang="en-US" sz="2400" b="1" dirty="0">
                <a:solidFill>
                  <a:schemeClr val="tx1"/>
                </a:solidFill>
              </a:rPr>
              <a:t> </a:t>
            </a:r>
            <a:r>
              <a:rPr lang="en-US" sz="2400" b="1" dirty="0" err="1">
                <a:solidFill>
                  <a:schemeClr val="tx1"/>
                </a:solidFill>
              </a:rPr>
              <a:t>pejabat</a:t>
            </a:r>
            <a:r>
              <a:rPr lang="en-US" sz="2400" b="1" dirty="0">
                <a:solidFill>
                  <a:schemeClr val="tx1"/>
                </a:solidFill>
              </a:rPr>
              <a:t> </a:t>
            </a:r>
            <a:r>
              <a:rPr lang="en-US" sz="2400" b="1" dirty="0" err="1">
                <a:solidFill>
                  <a:schemeClr val="tx1"/>
                </a:solidFill>
              </a:rPr>
              <a:t>penilai</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atasan</a:t>
            </a:r>
            <a:r>
              <a:rPr lang="en-US" sz="2400" dirty="0">
                <a:solidFill>
                  <a:srgbClr val="FF0000"/>
                </a:solidFill>
              </a:rPr>
              <a:t> </a:t>
            </a:r>
            <a:r>
              <a:rPr lang="en-US" sz="2400" dirty="0" err="1">
                <a:solidFill>
                  <a:srgbClr val="FF0000"/>
                </a:solidFill>
              </a:rPr>
              <a:t>langsung</a:t>
            </a:r>
            <a:r>
              <a:rPr lang="en-US" sz="2400" dirty="0">
                <a:solidFill>
                  <a:srgbClr val="FF0000"/>
                </a:solidFill>
              </a:rPr>
              <a:t> </a:t>
            </a:r>
            <a:r>
              <a:rPr lang="en-US" sz="2400" dirty="0" err="1">
                <a:solidFill>
                  <a:srgbClr val="FF0000"/>
                </a:solidFill>
              </a:rPr>
              <a:t>dari</a:t>
            </a:r>
            <a:r>
              <a:rPr lang="en-US" sz="2400" dirty="0">
                <a:solidFill>
                  <a:srgbClr val="FF0000"/>
                </a:solidFill>
              </a:rPr>
              <a:t> </a:t>
            </a:r>
            <a:r>
              <a:rPr lang="en-US" sz="2400" dirty="0" err="1">
                <a:solidFill>
                  <a:srgbClr val="FF0000"/>
                </a:solidFill>
              </a:rPr>
              <a:t>pejabat</a:t>
            </a:r>
            <a:r>
              <a:rPr lang="en-US" sz="2400" dirty="0">
                <a:solidFill>
                  <a:srgbClr val="FF0000"/>
                </a:solidFill>
              </a:rPr>
              <a:t> </a:t>
            </a:r>
            <a:r>
              <a:rPr lang="en-US" sz="2400" dirty="0" err="1">
                <a:solidFill>
                  <a:srgbClr val="FF0000"/>
                </a:solidFill>
              </a:rPr>
              <a:t>penilai</a:t>
            </a:r>
            <a:r>
              <a:rPr lang="en-US" sz="2400" dirty="0">
                <a:solidFill>
                  <a:srgbClr val="FF0000"/>
                </a:solidFill>
              </a:rPr>
              <a:t>.</a:t>
            </a:r>
            <a:endParaRPr lang="id-ID" sz="2400" dirty="0">
              <a:solidFill>
                <a:srgbClr val="FF0000"/>
              </a:solidFill>
            </a:endParaRPr>
          </a:p>
          <a:p>
            <a:pPr marL="450850" indent="-450850" algn="just" eaLnBrk="1" fontAlgn="auto" hangingPunct="1">
              <a:spcBef>
                <a:spcPts val="600"/>
              </a:spcBef>
              <a:spcAft>
                <a:spcPts val="600"/>
              </a:spcAft>
              <a:buClr>
                <a:schemeClr val="accent6">
                  <a:lumMod val="75000"/>
                </a:schemeClr>
              </a:buClr>
              <a:buFont typeface="Wingdings 2" pitchFamily="18" charset="2"/>
              <a:buChar char="R"/>
              <a:defRPr/>
            </a:pPr>
            <a:r>
              <a:rPr lang="en-US" sz="2400" b="1" dirty="0" err="1">
                <a:solidFill>
                  <a:schemeClr val="tx1"/>
                </a:solidFill>
              </a:rPr>
              <a:t>Pejabat</a:t>
            </a:r>
            <a:r>
              <a:rPr lang="en-US" sz="2400" b="1" dirty="0">
                <a:solidFill>
                  <a:schemeClr val="tx1"/>
                </a:solidFill>
              </a:rPr>
              <a:t> Pembina </a:t>
            </a:r>
            <a:r>
              <a:rPr lang="en-US" sz="2400" b="1" dirty="0" err="1">
                <a:solidFill>
                  <a:schemeClr val="tx1"/>
                </a:solidFill>
              </a:rPr>
              <a:t>Kepegawaian</a:t>
            </a:r>
            <a:r>
              <a:rPr lang="en-US" sz="2400" b="1" dirty="0">
                <a:solidFill>
                  <a:schemeClr val="tx1"/>
                </a:solidFill>
              </a:rPr>
              <a:t> </a:t>
            </a:r>
            <a:r>
              <a:rPr lang="en-US" sz="2400" dirty="0" err="1">
                <a:solidFill>
                  <a:srgbClr val="002060"/>
                </a:solidFill>
              </a:rPr>
              <a:t>adalah</a:t>
            </a:r>
            <a:r>
              <a:rPr lang="en-US" sz="2400" dirty="0">
                <a:solidFill>
                  <a:srgbClr val="002060"/>
                </a:solidFill>
              </a:rPr>
              <a:t> </a:t>
            </a:r>
            <a:r>
              <a:rPr lang="en-US" sz="2400" dirty="0" err="1">
                <a:solidFill>
                  <a:srgbClr val="FF0000"/>
                </a:solidFill>
              </a:rPr>
              <a:t>Pejabat</a:t>
            </a:r>
            <a:r>
              <a:rPr lang="en-US" sz="2400" dirty="0">
                <a:solidFill>
                  <a:srgbClr val="FF0000"/>
                </a:solidFill>
              </a:rPr>
              <a:t> Pembina </a:t>
            </a:r>
            <a:r>
              <a:rPr lang="en-US" sz="2400" dirty="0" err="1">
                <a:solidFill>
                  <a:srgbClr val="FF0000"/>
                </a:solidFill>
              </a:rPr>
              <a:t>Kepegawaian</a:t>
            </a:r>
            <a:r>
              <a:rPr lang="en-US" sz="2400" dirty="0">
                <a:solidFill>
                  <a:srgbClr val="FF0000"/>
                </a:solidFill>
              </a:rPr>
              <a:t> </a:t>
            </a:r>
            <a:r>
              <a:rPr lang="en-US" sz="2400" dirty="0" err="1">
                <a:solidFill>
                  <a:srgbClr val="002060"/>
                </a:solidFill>
              </a:rPr>
              <a:t>sebagaimana</a:t>
            </a:r>
            <a:r>
              <a:rPr lang="en-US" sz="2400" dirty="0">
                <a:solidFill>
                  <a:srgbClr val="002060"/>
                </a:solidFill>
              </a:rPr>
              <a:t> </a:t>
            </a:r>
            <a:r>
              <a:rPr lang="en-US" sz="2400" dirty="0" err="1">
                <a:solidFill>
                  <a:srgbClr val="002060"/>
                </a:solidFill>
              </a:rPr>
              <a:t>dimaksud</a:t>
            </a:r>
            <a:r>
              <a:rPr lang="en-US" sz="2400" dirty="0">
                <a:solidFill>
                  <a:srgbClr val="002060"/>
                </a:solidFill>
              </a:rPr>
              <a:t> </a:t>
            </a:r>
            <a:r>
              <a:rPr lang="en-US" sz="2400" dirty="0" err="1">
                <a:solidFill>
                  <a:srgbClr val="002060"/>
                </a:solidFill>
              </a:rPr>
              <a:t>dalam</a:t>
            </a:r>
            <a:r>
              <a:rPr lang="en-US" sz="2400" dirty="0">
                <a:solidFill>
                  <a:srgbClr val="002060"/>
                </a:solidFill>
              </a:rPr>
              <a:t> </a:t>
            </a:r>
            <a:r>
              <a:rPr lang="en-US" sz="2400" dirty="0" err="1">
                <a:solidFill>
                  <a:srgbClr val="002060"/>
                </a:solidFill>
              </a:rPr>
              <a:t>peraturan</a:t>
            </a:r>
            <a:r>
              <a:rPr lang="en-US" sz="2400" dirty="0">
                <a:solidFill>
                  <a:srgbClr val="002060"/>
                </a:solidFill>
              </a:rPr>
              <a:t> </a:t>
            </a:r>
            <a:r>
              <a:rPr lang="en-US" sz="2400" dirty="0" err="1">
                <a:solidFill>
                  <a:srgbClr val="002060"/>
                </a:solidFill>
              </a:rPr>
              <a:t>perundang-undangan</a:t>
            </a:r>
            <a:r>
              <a:rPr lang="en-US" sz="2400" dirty="0">
                <a:solidFill>
                  <a:srgbClr val="002060"/>
                </a:solidFill>
              </a:rPr>
              <a:t> </a:t>
            </a:r>
            <a:r>
              <a:rPr lang="en-US" sz="2400" dirty="0">
                <a:solidFill>
                  <a:srgbClr val="FF0000"/>
                </a:solidFill>
              </a:rPr>
              <a:t>yang </a:t>
            </a:r>
            <a:r>
              <a:rPr lang="en-US" sz="2400" dirty="0" err="1">
                <a:solidFill>
                  <a:srgbClr val="FF0000"/>
                </a:solidFill>
              </a:rPr>
              <a:t>mengatur</a:t>
            </a:r>
            <a:r>
              <a:rPr lang="en-US" sz="2400" dirty="0">
                <a:solidFill>
                  <a:srgbClr val="FF0000"/>
                </a:solidFill>
              </a:rPr>
              <a:t> </a:t>
            </a:r>
            <a:r>
              <a:rPr lang="en-US" sz="2400" dirty="0" err="1">
                <a:solidFill>
                  <a:srgbClr val="FF0000"/>
                </a:solidFill>
              </a:rPr>
              <a:t>wewenang</a:t>
            </a:r>
            <a:r>
              <a:rPr lang="en-US" sz="2400" dirty="0">
                <a:solidFill>
                  <a:srgbClr val="FF0000"/>
                </a:solidFill>
              </a:rPr>
              <a:t> </a:t>
            </a:r>
            <a:r>
              <a:rPr lang="en-US" sz="2400" dirty="0" err="1">
                <a:solidFill>
                  <a:srgbClr val="FF0000"/>
                </a:solidFill>
              </a:rPr>
              <a:t>pengangkatan</a:t>
            </a:r>
            <a:r>
              <a:rPr lang="en-US" sz="2400" dirty="0">
                <a:solidFill>
                  <a:srgbClr val="FF0000"/>
                </a:solidFill>
              </a:rPr>
              <a:t>, </a:t>
            </a:r>
            <a:r>
              <a:rPr lang="en-US" sz="2400" dirty="0" err="1">
                <a:solidFill>
                  <a:srgbClr val="FF0000"/>
                </a:solidFill>
              </a:rPr>
              <a:t>pemindahan</a:t>
            </a:r>
            <a:r>
              <a:rPr lang="en-US" sz="2400" dirty="0">
                <a:solidFill>
                  <a:srgbClr val="FF0000"/>
                </a:solidFill>
              </a:rPr>
              <a:t>, </a:t>
            </a:r>
            <a:r>
              <a:rPr lang="en-US" sz="2400" dirty="0" err="1">
                <a:solidFill>
                  <a:srgbClr val="FF0000"/>
                </a:solidFill>
              </a:rPr>
              <a:t>dan</a:t>
            </a:r>
            <a:r>
              <a:rPr lang="en-US" sz="2400" dirty="0">
                <a:solidFill>
                  <a:srgbClr val="FF0000"/>
                </a:solidFill>
              </a:rPr>
              <a:t> </a:t>
            </a:r>
            <a:r>
              <a:rPr lang="en-US" sz="2400" dirty="0" err="1">
                <a:solidFill>
                  <a:srgbClr val="FF0000"/>
                </a:solidFill>
              </a:rPr>
              <a:t>pemberhentian</a:t>
            </a:r>
            <a:r>
              <a:rPr lang="en-US" sz="2400" dirty="0">
                <a:solidFill>
                  <a:srgbClr val="FF0000"/>
                </a:solidFill>
              </a:rPr>
              <a:t> PNS</a:t>
            </a:r>
            <a:r>
              <a:rPr lang="en-US" sz="2400" dirty="0">
                <a:solidFill>
                  <a:srgbClr val="002060"/>
                </a:solidFill>
              </a:rPr>
              <a:t>.</a:t>
            </a:r>
            <a:endParaRPr lang="id-ID" sz="2400" dirty="0">
              <a:solidFill>
                <a:srgbClr val="002060"/>
              </a:solidFill>
            </a:endParaRPr>
          </a:p>
        </p:txBody>
      </p:sp>
    </p:spTree>
    <p:extLst>
      <p:ext uri="{BB962C8B-B14F-4D97-AF65-F5344CB8AC3E}">
        <p14:creationId xmlns:p14="http://schemas.microsoft.com/office/powerpoint/2010/main" val="3307042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446056"/>
            <a:ext cx="8136904" cy="584775"/>
          </a:xfrm>
          <a:prstGeom prst="rect">
            <a:avLst/>
          </a:prstGeom>
          <a:solidFill>
            <a:schemeClr val="bg2"/>
          </a:solidFill>
        </p:spPr>
        <p:txBody>
          <a:bodyPr wrap="square" rtlCol="0">
            <a:spAutoFit/>
          </a:bodyPr>
          <a:lstStyle/>
          <a:p>
            <a:pPr marL="993775"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PENYUSUNAN SKP</a:t>
            </a:r>
            <a:endParaRPr kumimoji="0" lang="id-ID" sz="32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Oval 5"/>
          <p:cNvSpPr/>
          <p:nvPr/>
        </p:nvSpPr>
        <p:spPr>
          <a:xfrm>
            <a:off x="827584" y="4365104"/>
            <a:ext cx="792088" cy="79208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a:rPr>
              <a:t>2</a:t>
            </a:r>
            <a:endParaRPr kumimoji="0" lang="id-ID" sz="36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21146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12" y="215901"/>
            <a:ext cx="6931152" cy="711200"/>
          </a:xfrm>
        </p:spPr>
        <p:txBody>
          <a:bodyPr>
            <a:normAutofit/>
          </a:bodyPr>
          <a:lstStyle/>
          <a:p>
            <a:pPr algn="ctr"/>
            <a:r>
              <a:rPr lang="en-US" sz="3200" b="1" dirty="0">
                <a:latin typeface="Arial" panose="020B0604020202020204" pitchFamily="34" charset="0"/>
                <a:cs typeface="Arial" panose="020B0604020202020204" pitchFamily="34" charset="0"/>
              </a:rPr>
              <a:t>PENYUSUNAN SKP</a:t>
            </a:r>
          </a:p>
        </p:txBody>
      </p:sp>
      <p:sp>
        <p:nvSpPr>
          <p:cNvPr id="3" name="Text Placeholder 2"/>
          <p:cNvSpPr>
            <a:spLocks noGrp="1"/>
          </p:cNvSpPr>
          <p:nvPr>
            <p:ph type="body" idx="1"/>
          </p:nvPr>
        </p:nvSpPr>
        <p:spPr>
          <a:xfrm>
            <a:off x="1051560" y="1096964"/>
            <a:ext cx="7424928" cy="5519737"/>
          </a:xfrm>
        </p:spPr>
        <p:txBody>
          <a:bodyPr>
            <a:normAutofit/>
          </a:bodyPr>
          <a:lstStyle/>
          <a:p>
            <a:pPr marL="342900" indent="-342900">
              <a:buFont typeface="Wingdings 2" panose="05020102010507070707" pitchFamily="18" charset="2"/>
              <a:buChar char="R"/>
            </a:pPr>
            <a:r>
              <a:rPr lang="en-US" dirty="0">
                <a:solidFill>
                  <a:schemeClr val="tx1"/>
                </a:solidFill>
                <a:sym typeface="Wingdings" panose="05000000000000000000" pitchFamily="2" charset="2"/>
              </a:rPr>
              <a:t>PERSIAPAN PENYUSUNAN</a:t>
            </a: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Bahan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Perencanaan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Kinerja</a:t>
            </a:r>
            <a:endParaRPr lang="en-US" dirty="0">
              <a:solidFill>
                <a:schemeClr val="tx1"/>
              </a:solidFill>
              <a:sym typeface="Wingdings" panose="05000000000000000000" pitchFamily="2" charset="2"/>
            </a:endParaRP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Aktor</a:t>
            </a:r>
            <a:r>
              <a:rPr lang="en-US" dirty="0">
                <a:solidFill>
                  <a:schemeClr val="tx1"/>
                </a:solidFill>
                <a:sym typeface="Wingdings" panose="05000000000000000000" pitchFamily="2" charset="2"/>
              </a:rPr>
              <a:t> yang </a:t>
            </a:r>
            <a:r>
              <a:rPr lang="en-US" dirty="0" err="1">
                <a:solidFill>
                  <a:schemeClr val="tx1"/>
                </a:solidFill>
                <a:sym typeface="Wingdings" panose="05000000000000000000" pitchFamily="2" charset="2"/>
              </a:rPr>
              <a:t>terlibat</a:t>
            </a:r>
            <a:endParaRPr lang="en-US" dirty="0">
              <a:solidFill>
                <a:schemeClr val="tx1"/>
              </a:solidFill>
              <a:sym typeface="Wingdings" panose="05000000000000000000" pitchFamily="2" charset="2"/>
            </a:endParaRPr>
          </a:p>
          <a:p>
            <a:pPr marL="347663"/>
            <a:endParaRPr lang="en-US" dirty="0">
              <a:solidFill>
                <a:schemeClr val="tx1"/>
              </a:solidFill>
              <a:sym typeface="Wingdings" panose="05000000000000000000" pitchFamily="2" charset="2"/>
            </a:endParaRPr>
          </a:p>
          <a:p>
            <a:pPr marL="342900" indent="-342900">
              <a:buFont typeface="Wingdings 2" panose="05020102010507070707" pitchFamily="18" charset="2"/>
              <a:buChar char="R"/>
            </a:pPr>
            <a:r>
              <a:rPr lang="en-US" dirty="0">
                <a:solidFill>
                  <a:schemeClr val="tx1"/>
                </a:solidFill>
                <a:sym typeface="Wingdings" panose="05000000000000000000" pitchFamily="2" charset="2"/>
              </a:rPr>
              <a:t>PENYUSUNAN DAN PENETAPAN SKP</a:t>
            </a: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Jabatan</a:t>
            </a:r>
            <a:endParaRPr lang="en-US" dirty="0">
              <a:solidFill>
                <a:schemeClr val="tx1"/>
              </a:solidFill>
              <a:sym typeface="Wingdings" panose="05000000000000000000" pitchFamily="2" charset="2"/>
            </a:endParaRP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Tugas</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dan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Fungsi</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Organisasi</a:t>
            </a:r>
            <a:endParaRPr lang="en-US" dirty="0">
              <a:solidFill>
                <a:schemeClr val="tx1"/>
              </a:solidFill>
              <a:sym typeface="Wingdings" panose="05000000000000000000" pitchFamily="2" charset="2"/>
            </a:endParaRP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Perencanaan</a:t>
            </a:r>
            <a:r>
              <a:rPr lang="en-US" dirty="0">
                <a:solidFill>
                  <a:schemeClr val="tx1"/>
                </a:solidFill>
                <a:sym typeface="Wingdings" panose="05000000000000000000" pitchFamily="2" charset="2"/>
              </a:rPr>
              <a:t> Program </a:t>
            </a:r>
            <a:r>
              <a:rPr lang="en-US" dirty="0" err="1">
                <a:solidFill>
                  <a:schemeClr val="tx1"/>
                </a:solidFill>
                <a:sym typeface="Wingdings" panose="05000000000000000000" pitchFamily="2" charset="2"/>
              </a:rPr>
              <a:t>dan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Anggaran</a:t>
            </a:r>
            <a:endParaRPr lang="en-US" dirty="0">
              <a:solidFill>
                <a:schemeClr val="tx1"/>
              </a:solidFill>
              <a:sym typeface="Wingdings" panose="05000000000000000000" pitchFamily="2" charset="2"/>
            </a:endParaRP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Langkah-langkah</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penyusunan</a:t>
            </a:r>
            <a:r>
              <a:rPr lang="en-US" dirty="0">
                <a:solidFill>
                  <a:schemeClr val="tx1"/>
                </a:solidFill>
                <a:sym typeface="Wingdings" panose="05000000000000000000" pitchFamily="2" charset="2"/>
              </a:rPr>
              <a:t> SKP</a:t>
            </a: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i="1" dirty="0">
                <a:solidFill>
                  <a:schemeClr val="tx1"/>
                </a:solidFill>
                <a:sym typeface="Wingdings" panose="05000000000000000000" pitchFamily="2" charset="2"/>
              </a:rPr>
              <a:t>Cascading</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Kegiatan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dalam</a:t>
            </a:r>
            <a:r>
              <a:rPr lang="en-US" dirty="0">
                <a:solidFill>
                  <a:schemeClr val="tx1"/>
                </a:solidFill>
                <a:sym typeface="Wingdings" panose="05000000000000000000" pitchFamily="2" charset="2"/>
              </a:rPr>
              <a:t> SKP</a:t>
            </a: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Perumusan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Kegiatan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dalam</a:t>
            </a:r>
            <a:r>
              <a:rPr lang="en-US" dirty="0">
                <a:solidFill>
                  <a:schemeClr val="tx1"/>
                </a:solidFill>
                <a:sym typeface="Wingdings" panose="05000000000000000000" pitchFamily="2" charset="2"/>
              </a:rPr>
              <a:t> SKP</a:t>
            </a:r>
          </a:p>
          <a:p>
            <a:pPr marL="690563" indent="-342900">
              <a:buFont typeface="Wingdings" panose="05000000000000000000" pitchFamily="2" charset="2"/>
              <a:buChar char="à"/>
            </a:pPr>
            <a:r>
              <a:rPr lang="en-US" dirty="0" err="1">
                <a:solidFill>
                  <a:schemeClr val="tx1"/>
                </a:solidFill>
                <a:sym typeface="Wingdings" panose="05000000000000000000" pitchFamily="2" charset="2"/>
              </a:rPr>
              <a:t>Pemahaman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Penetapan</a:t>
            </a:r>
            <a:r>
              <a:rPr lang="en-US" dirty="0">
                <a:solidFill>
                  <a:schemeClr val="tx1"/>
                </a:solidFill>
                <a:sym typeface="Wingdings" panose="05000000000000000000" pitchFamily="2" charset="2"/>
              </a:rPr>
              <a:t> SKP</a:t>
            </a:r>
          </a:p>
          <a:p>
            <a:pPr marL="685800"/>
            <a:endParaRPr lang="en-US" dirty="0">
              <a:solidFill>
                <a:schemeClr val="tx1"/>
              </a:solidFill>
              <a:sym typeface="Wingdings" panose="05000000000000000000" pitchFamily="2" charset="2"/>
            </a:endParaRPr>
          </a:p>
        </p:txBody>
      </p:sp>
    </p:spTree>
    <p:extLst>
      <p:ext uri="{BB962C8B-B14F-4D97-AF65-F5344CB8AC3E}">
        <p14:creationId xmlns:p14="http://schemas.microsoft.com/office/powerpoint/2010/main" val="370101473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1080</TotalTime>
  <Words>3703</Words>
  <Application>Microsoft Office PowerPoint</Application>
  <PresentationFormat>On-screen Show (4:3)</PresentationFormat>
  <Paragraphs>938</Paragraphs>
  <Slides>61</Slides>
  <Notes>0</Notes>
  <HiddenSlides>0</HiddenSlides>
  <MMClips>0</MMClips>
  <ScaleCrop>false</ScaleCrop>
  <HeadingPairs>
    <vt:vector size="4" baseType="variant">
      <vt:variant>
        <vt:lpstr>Theme</vt:lpstr>
      </vt:variant>
      <vt:variant>
        <vt:i4>5</vt:i4>
      </vt:variant>
      <vt:variant>
        <vt:lpstr>Slide Titles</vt:lpstr>
      </vt:variant>
      <vt:variant>
        <vt:i4>61</vt:i4>
      </vt:variant>
    </vt:vector>
  </HeadingPairs>
  <TitlesOfParts>
    <vt:vector size="66" baseType="lpstr">
      <vt:lpstr>2_Office Theme</vt:lpstr>
      <vt:lpstr>1_Office Theme</vt:lpstr>
      <vt:lpstr>Office Theme</vt:lpstr>
      <vt:lpstr>3_Office Theme</vt:lpstr>
      <vt:lpstr>Slipstream</vt:lpstr>
      <vt:lpstr>PENYUSUNAN DAN PENILAIAN SASARAN KERJA PEGAWAI</vt:lpstr>
      <vt:lpstr>PowerPoint Presentation</vt:lpstr>
      <vt:lpstr>PowerPoint Presentation</vt:lpstr>
      <vt:lpstr>DASAR HUKUM</vt:lpstr>
      <vt:lpstr>PENGERTIAN#1</vt:lpstr>
      <vt:lpstr>PENGERTIAN#2</vt:lpstr>
      <vt:lpstr>PENGERTIAN#3</vt:lpstr>
      <vt:lpstr>PowerPoint Presentation</vt:lpstr>
      <vt:lpstr>PENYUSUNAN SKP</vt:lpstr>
      <vt:lpstr>BAHAN PENYUSUNAN SKP</vt:lpstr>
      <vt:lpstr>AKTOR YANG TERLIBAT PENYUSUNAN DAN PENILAIAN SKP</vt:lpstr>
      <vt:lpstr>KOMPONEN PETA JABATAN</vt:lpstr>
      <vt:lpstr>CONTOH  PETA JABATAN</vt:lpstr>
      <vt:lpstr>TUGAS,  FUNGSI DAN URAIAN TUGAS</vt:lpstr>
      <vt:lpstr>RUMUSAN TUGAS, FUNGSI, URAIAN TUGAS DAN KEGIATAN</vt:lpstr>
      <vt:lpstr>CASCADING PERUMUSAN KEGIATAN</vt:lpstr>
      <vt:lpstr>PowerPoint Presentation</vt:lpstr>
      <vt:lpstr>PowerPoint Presentation</vt:lpstr>
      <vt:lpstr>UNSUR DALAM RKA-KL/DIPA</vt:lpstr>
      <vt:lpstr>LANGKAH-LANGKAH PENYUSUNAN SKP</vt:lpstr>
      <vt:lpstr>CASCADING DOKUMEN PENYUSUNAN SKP</vt:lpstr>
      <vt:lpstr>CASCADING PENYUSUNAN SKP</vt:lpstr>
      <vt:lpstr>RUMUSAN KEGIATAN</vt:lpstr>
      <vt:lpstr>IDENTIFIKASI KEGIATAN DAN OUTPUT JABATAN BERDASARKAN KEGIATAN DAN OUTPUT ORGANISASI</vt:lpstr>
      <vt:lpstr>PowerPoint Presentation</vt:lpstr>
      <vt:lpstr>PowerPoint Presentation</vt:lpstr>
      <vt:lpstr>PowerPoint Presentation</vt:lpstr>
      <vt:lpstr>PowerPoint Presentation</vt:lpstr>
      <vt:lpstr>PowerPoint Presentation</vt:lpstr>
      <vt:lpstr>UNSUR-UNSUR SKP</vt:lpstr>
      <vt:lpstr>PowerPoint Presentation</vt:lpstr>
      <vt:lpstr>PowerPoint Presentation</vt:lpstr>
      <vt:lpstr>PENILAIAN PRESTASI KERJA PNS</vt:lpstr>
      <vt:lpstr>PENILAIAN PRESTASI KERJA PNS</vt:lpstr>
      <vt:lpstr>PowerPoint Presentation</vt:lpstr>
      <vt:lpstr>PowerPoint Presentation</vt:lpstr>
      <vt:lpstr>PEJABAT PENILAI #1</vt:lpstr>
      <vt:lpstr>PEJABAT PENILAI #2</vt:lpstr>
      <vt:lpstr>PowerPoint Presentation</vt:lpstr>
      <vt:lpstr>Tugas Tambahan dan Kreativitas</vt:lpstr>
      <vt:lpstr>PENILAIAN PENCAPAIAN SKP</vt:lpstr>
      <vt:lpstr>PERILAKU KERJA PEGAWAI</vt:lpstr>
      <vt:lpstr>PowerPoint Presentation</vt:lpstr>
      <vt:lpstr>PENILAIAN PERILAKU KERJA PNS</vt:lpstr>
      <vt:lpstr>CARA MENGHITUNG PRESTASI KERJA PNS</vt:lpstr>
      <vt:lpstr>SANKSI #1</vt:lpstr>
      <vt:lpstr>SANKSI #2</vt:lpstr>
      <vt:lpstr>PowerPoint Presentation</vt:lpstr>
      <vt:lpstr>PowerPoint Presentation</vt:lpstr>
      <vt:lpstr>PowerPoint Presentation</vt:lpstr>
      <vt:lpstr>PowerPoint Presentation</vt:lpstr>
      <vt:lpstr>PENILAIAN UNTUK PNS YANG DIBERHENTIKAN DARI JABATAN ORGANIKNYA</vt:lpstr>
      <vt:lpstr>PowerPoint Presentation</vt:lpstr>
      <vt:lpstr>PowerPoint Presentation</vt:lpstr>
      <vt:lpstr>PowerPoint Presentation</vt:lpstr>
      <vt:lpstr>PowerPoint Presentation</vt:lpstr>
      <vt:lpstr>PowerPoint Presentation</vt:lpstr>
      <vt:lpstr>PowerPoint Presentation</vt:lpstr>
      <vt:lpstr>Penutup</vt:lpstr>
      <vt:lpstr>SUMBER BACAAN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KONSEP, KEBIJAKAN DAN PRAKTEK PENILAIAN KINERJA</dc:title>
  <dc:creator>istyadi</dc:creator>
  <cp:lastModifiedBy>lenovo</cp:lastModifiedBy>
  <cp:revision>81</cp:revision>
  <dcterms:created xsi:type="dcterms:W3CDTF">2016-02-13T04:35:29Z</dcterms:created>
  <dcterms:modified xsi:type="dcterms:W3CDTF">2019-04-22T14:16:59Z</dcterms:modified>
</cp:coreProperties>
</file>